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377" r:id="rId2"/>
    <p:sldId id="339" r:id="rId3"/>
    <p:sldId id="340" r:id="rId4"/>
    <p:sldId id="343" r:id="rId5"/>
    <p:sldId id="344" r:id="rId6"/>
    <p:sldId id="341" r:id="rId7"/>
    <p:sldId id="342" r:id="rId8"/>
    <p:sldId id="345" r:id="rId9"/>
    <p:sldId id="346" r:id="rId10"/>
    <p:sldId id="347" r:id="rId11"/>
    <p:sldId id="348" r:id="rId12"/>
    <p:sldId id="349" r:id="rId13"/>
    <p:sldId id="350" r:id="rId14"/>
    <p:sldId id="352" r:id="rId15"/>
    <p:sldId id="354" r:id="rId16"/>
    <p:sldId id="355" r:id="rId17"/>
    <p:sldId id="356" r:id="rId18"/>
    <p:sldId id="357" r:id="rId19"/>
    <p:sldId id="358" r:id="rId20"/>
    <p:sldId id="359" r:id="rId21"/>
    <p:sldId id="360" r:id="rId22"/>
    <p:sldId id="361" r:id="rId23"/>
    <p:sldId id="363" r:id="rId24"/>
    <p:sldId id="362" r:id="rId25"/>
    <p:sldId id="364" r:id="rId26"/>
    <p:sldId id="365" r:id="rId27"/>
    <p:sldId id="366" r:id="rId28"/>
    <p:sldId id="374" r:id="rId29"/>
    <p:sldId id="375" r:id="rId30"/>
    <p:sldId id="376" r:id="rId31"/>
  </p:sldIdLst>
  <p:sldSz cx="12188825" cy="6858000"/>
  <p:notesSz cx="6858000" cy="9144000"/>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71" d="100"/>
          <a:sy n="71" d="100"/>
        </p:scale>
        <p:origin x="702" y="7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9/1/2022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9/1/2022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8823360" cy="3329581"/>
          </a:xfrm>
        </p:spPr>
        <p:txBody>
          <a:bodyPr anchor="b"/>
          <a:lstStyle>
            <a:lvl1pPr>
              <a:defRPr sz="7198"/>
            </a:lvl1pPr>
          </a:lstStyle>
          <a:p>
            <a:r>
              <a:rPr lang="en-US"/>
              <a:t>Click to edit Master title style</a:t>
            </a:r>
            <a:endParaRPr lang="en-US" dirty="0"/>
          </a:p>
        </p:txBody>
      </p:sp>
      <p:sp>
        <p:nvSpPr>
          <p:cNvPr id="3" name="Subtitle 2"/>
          <p:cNvSpPr>
            <a:spLocks noGrp="1"/>
          </p:cNvSpPr>
          <p:nvPr>
            <p:ph type="subTitle" idx="1"/>
          </p:nvPr>
        </p:nvSpPr>
        <p:spPr>
          <a:xfrm>
            <a:off x="1154654" y="4777380"/>
            <a:ext cx="8823360" cy="861420"/>
          </a:xfrm>
        </p:spPr>
        <p:txBody>
          <a:bodyPr anchor="t"/>
          <a:lstStyle>
            <a:lvl1pPr marL="0" indent="0" algn="l">
              <a:buNone/>
              <a:defRPr cap="all">
                <a:solidFill>
                  <a:schemeClr val="bg2">
                    <a:lumMod val="40000"/>
                    <a:lumOff val="6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9/1/2022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grpSp>
        <p:nvGrpSpPr>
          <p:cNvPr id="7" name="Group 6">
            <a:extLst>
              <a:ext uri="{FF2B5EF4-FFF2-40B4-BE49-F238E27FC236}">
                <a16:creationId xmlns:a16="http://schemas.microsoft.com/office/drawing/2014/main" id="{DF458B6B-245F-958D-EA1D-7BE7D3C04B9E}"/>
              </a:ext>
            </a:extLst>
          </p:cNvPr>
          <p:cNvGrpSpPr/>
          <p:nvPr userDrawn="1"/>
        </p:nvGrpSpPr>
        <p:grpSpPr>
          <a:xfrm>
            <a:off x="7923213" y="0"/>
            <a:ext cx="4265612" cy="6858000"/>
            <a:chOff x="7923213" y="0"/>
            <a:chExt cx="4265612" cy="6858000"/>
          </a:xfrm>
        </p:grpSpPr>
        <p:pic>
          <p:nvPicPr>
            <p:cNvPr id="8" name="Picture 7">
              <a:extLst>
                <a:ext uri="{FF2B5EF4-FFF2-40B4-BE49-F238E27FC236}">
                  <a16:creationId xmlns:a16="http://schemas.microsoft.com/office/drawing/2014/main" id="{36E916B8-CC33-F0C1-5BEA-BCFB32FE5F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9" name="Rectangle 8">
              <a:extLst>
                <a:ext uri="{FF2B5EF4-FFF2-40B4-BE49-F238E27FC236}">
                  <a16:creationId xmlns:a16="http://schemas.microsoft.com/office/drawing/2014/main" id="{57EA8DFB-F2DB-82D9-1A69-CC580FFE4350}"/>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414416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6" y="4800587"/>
            <a:ext cx="8823359"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654" y="685800"/>
            <a:ext cx="8823360"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5" y="5367325"/>
            <a:ext cx="882335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9/1/2022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861551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4" y="1447800"/>
            <a:ext cx="8823361" cy="1981200"/>
          </a:xfrm>
        </p:spPr>
        <p:txBody>
          <a:bodyPr/>
          <a:lstStyle>
            <a:lvl1pPr>
              <a:defRPr sz="4799"/>
            </a:lvl1pPr>
          </a:lstStyle>
          <a:p>
            <a:r>
              <a:rPr lang="en-US"/>
              <a:t>Click to edit Master title style</a:t>
            </a:r>
            <a:endParaRPr lang="en-US" dirty="0"/>
          </a:p>
        </p:txBody>
      </p:sp>
      <p:sp>
        <p:nvSpPr>
          <p:cNvPr id="8" name="Text Placeholder 3"/>
          <p:cNvSpPr>
            <a:spLocks noGrp="1"/>
          </p:cNvSpPr>
          <p:nvPr>
            <p:ph type="body" sz="half" idx="2"/>
          </p:nvPr>
        </p:nvSpPr>
        <p:spPr>
          <a:xfrm>
            <a:off x="1154654" y="3657600"/>
            <a:ext cx="8823361" cy="23622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9/1/2022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427724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391" y="1447800"/>
            <a:ext cx="7997232" cy="2323374"/>
          </a:xfrm>
        </p:spPr>
        <p:txBody>
          <a:bodyPr/>
          <a:lstStyle>
            <a:lvl1pPr>
              <a:defRPr sz="4799"/>
            </a:lvl1pPr>
          </a:lstStyle>
          <a:p>
            <a:r>
              <a:rPr lang="en-US"/>
              <a:t>Click to edit Master title style</a:t>
            </a:r>
            <a:endParaRPr lang="en-US" dirty="0"/>
          </a:p>
        </p:txBody>
      </p:sp>
      <p:sp>
        <p:nvSpPr>
          <p:cNvPr id="11" name="Text Placeholder 3"/>
          <p:cNvSpPr>
            <a:spLocks noGrp="1"/>
          </p:cNvSpPr>
          <p:nvPr>
            <p:ph type="body" sz="half" idx="14"/>
          </p:nvPr>
        </p:nvSpPr>
        <p:spPr>
          <a:xfrm>
            <a:off x="1929898" y="3771174"/>
            <a:ext cx="7277753"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654" y="4350657"/>
            <a:ext cx="8823361" cy="16764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9/1/2022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
        <p:nvSpPr>
          <p:cNvPr id="12" name="TextBox 11"/>
          <p:cNvSpPr txBox="1"/>
          <p:nvPr/>
        </p:nvSpPr>
        <p:spPr>
          <a:xfrm>
            <a:off x="898061" y="971253"/>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
        <p:nvSpPr>
          <p:cNvPr id="15" name="TextBox 14"/>
          <p:cNvSpPr txBox="1"/>
          <p:nvPr/>
        </p:nvSpPr>
        <p:spPr>
          <a:xfrm>
            <a:off x="9328060" y="2613787"/>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Tree>
    <p:extLst>
      <p:ext uri="{BB962C8B-B14F-4D97-AF65-F5344CB8AC3E}">
        <p14:creationId xmlns:p14="http://schemas.microsoft.com/office/powerpoint/2010/main" val="4147136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653" y="3124201"/>
            <a:ext cx="8823362" cy="1653180"/>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1" cy="860400"/>
          </a:xfrm>
        </p:spPr>
        <p:txBody>
          <a:bodyPr anchor="t"/>
          <a:lstStyle>
            <a:lvl1pPr marL="0" indent="0" algn="l">
              <a:buNone/>
              <a:defRPr sz="1999" cap="none">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9/1/2022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3856397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32782" y="1981200"/>
            <a:ext cx="294609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293" y="2667000"/>
            <a:ext cx="2926588"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2648" y="1981200"/>
            <a:ext cx="2935476"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2097" y="2667000"/>
            <a:ext cx="2946027"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2845" y="1981200"/>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2845" y="2667000"/>
            <a:ext cx="2931349"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7" name="Straight Connector 16"/>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3F41C87-7AD9-4845-A077-840E4A0F3F06}" type="datetimeFigureOut">
              <a:rPr lang="en-US" smtClean="0"/>
              <a:pPr/>
              <a:t>9/1/2022</a:t>
            </a:fld>
            <a:endParaRPr lang="en-US"/>
          </a:p>
        </p:txBody>
      </p:sp>
      <p:sp>
        <p:nvSpPr>
          <p:cNvPr id="4"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8920212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52293" y="4250949"/>
            <a:ext cx="293928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293" y="2209800"/>
            <a:ext cx="293928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293" y="4827212"/>
            <a:ext cx="2939284"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8363" y="4250949"/>
            <a:ext cx="2929762"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8362" y="2209800"/>
            <a:ext cx="292976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7009" y="4827211"/>
            <a:ext cx="293364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2845" y="4250949"/>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2844" y="2209800"/>
            <a:ext cx="2931349"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2720" y="4827209"/>
            <a:ext cx="293523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9" name="Straight Connector 18"/>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3F41C87-7AD9-4845-A077-840E4A0F3F06}" type="datetimeFigureOut">
              <a:rPr lang="en-US" smtClean="0"/>
              <a:pPr/>
              <a:t>9/1/2022</a:t>
            </a:fld>
            <a:endParaRPr lang="en-US"/>
          </a:p>
        </p:txBody>
      </p:sp>
      <p:sp>
        <p:nvSpPr>
          <p:cNvPr id="4"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890916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9/1/2022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71622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2050" y="430214"/>
            <a:ext cx="1752145"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294" y="887414"/>
            <a:ext cx="7421216"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9/1/2022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38173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3F41C87-7AD9-4845-A077-840E4A0F3F06}" type="datetimeFigureOut">
              <a:rPr lang="en-US" smtClean="0"/>
              <a:t>9/1/2022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922646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656" y="2861734"/>
            <a:ext cx="8823359" cy="1915647"/>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0" cy="860400"/>
          </a:xfrm>
        </p:spPr>
        <p:txBody>
          <a:bodyPr anchor="t"/>
          <a:lstStyle>
            <a:lvl1pPr marL="0" indent="0" algn="l">
              <a:buNone/>
              <a:defRPr sz="1999" cap="all">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9/1/2022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grpSp>
        <p:nvGrpSpPr>
          <p:cNvPr id="7" name="Group 6">
            <a:extLst>
              <a:ext uri="{FF2B5EF4-FFF2-40B4-BE49-F238E27FC236}">
                <a16:creationId xmlns:a16="http://schemas.microsoft.com/office/drawing/2014/main" id="{92A23158-93A8-1D0F-808D-ECC6CB5BE1D4}"/>
              </a:ext>
            </a:extLst>
          </p:cNvPr>
          <p:cNvGrpSpPr/>
          <p:nvPr userDrawn="1"/>
        </p:nvGrpSpPr>
        <p:grpSpPr>
          <a:xfrm>
            <a:off x="11123611" y="0"/>
            <a:ext cx="1065214" cy="6868886"/>
            <a:chOff x="11123611" y="0"/>
            <a:chExt cx="1065214" cy="6868886"/>
          </a:xfrm>
        </p:grpSpPr>
        <p:pic>
          <p:nvPicPr>
            <p:cNvPr id="8" name="Picture 7">
              <a:extLst>
                <a:ext uri="{FF2B5EF4-FFF2-40B4-BE49-F238E27FC236}">
                  <a16:creationId xmlns:a16="http://schemas.microsoft.com/office/drawing/2014/main" id="{65D3129B-74DC-A91E-4543-3887725D4B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9" name="Rectangle 8">
              <a:extLst>
                <a:ext uri="{FF2B5EF4-FFF2-40B4-BE49-F238E27FC236}">
                  <a16:creationId xmlns:a16="http://schemas.microsoft.com/office/drawing/2014/main" id="{C9B8852B-5C8C-5B78-F38C-E7AA159785F6}"/>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86681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025" y="2060576"/>
            <a:ext cx="4395194" cy="4195763"/>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3021" y="2056093"/>
            <a:ext cx="4395196" cy="4200245"/>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9/1/2022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55809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026" y="1905000"/>
            <a:ext cx="4395193"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025"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3023" y="1905000"/>
            <a:ext cx="439519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3023"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9/1/2022</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49275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3F41C87-7AD9-4845-A077-840E4A0F3F06}" type="datetimeFigureOut">
              <a:rPr lang="en-US" smtClean="0"/>
              <a:t>9/1/2022</a:t>
            </a:fld>
            <a:endParaRPr lang="en-US"/>
          </a:p>
        </p:txBody>
      </p:sp>
      <p:sp>
        <p:nvSpPr>
          <p:cNvPr id="5" name="Footer Placeholder 3"/>
          <p:cNvSpPr>
            <a:spLocks noGrp="1"/>
          </p:cNvSpPr>
          <p:nvPr>
            <p:ph type="ftr" sz="quarter" idx="11"/>
          </p:nvPr>
        </p:nvSpPr>
        <p:spPr/>
        <p:txBody>
          <a:bodyPr/>
          <a:lstStyle/>
          <a:p>
            <a:r>
              <a:rPr lang="en-US"/>
              <a:t>Add a footer</a:t>
            </a:r>
            <a:endParaRPr lang="en-US" dirty="0"/>
          </a:p>
        </p:txBody>
      </p:sp>
      <p:sp>
        <p:nvSpPr>
          <p:cNvPr id="6" name="Slide Number Placeholder 4"/>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14172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F41C87-7AD9-4845-A077-840E4A0F3F06}" type="datetimeFigureOut">
              <a:rPr lang="en-US" smtClean="0"/>
              <a:t>9/1/2022</a:t>
            </a:fld>
            <a:endParaRPr lang="en-US"/>
          </a:p>
        </p:txBody>
      </p:sp>
      <p:sp>
        <p:nvSpPr>
          <p:cNvPr id="5" name="Footer Placeholder 2"/>
          <p:cNvSpPr>
            <a:spLocks noGrp="1"/>
          </p:cNvSpPr>
          <p:nvPr>
            <p:ph type="ftr" sz="quarter" idx="11"/>
          </p:nvPr>
        </p:nvSpPr>
        <p:spPr/>
        <p:txBody>
          <a:bodyPr/>
          <a:lstStyle/>
          <a:p>
            <a:r>
              <a:rPr lang="en-US"/>
              <a:t>Add a footer</a:t>
            </a:r>
            <a:endParaRPr lang="en-US" dirty="0"/>
          </a:p>
        </p:txBody>
      </p:sp>
      <p:sp>
        <p:nvSpPr>
          <p:cNvPr id="6"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63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2" y="1447800"/>
            <a:ext cx="3400178" cy="1447800"/>
          </a:xfrm>
        </p:spPr>
        <p:txBody>
          <a:bodyPr anchor="b"/>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4783370" y="1447800"/>
            <a:ext cx="5194644" cy="4572000"/>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653" y="3129281"/>
            <a:ext cx="3400177" cy="2895599"/>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3F41C87-7AD9-4845-A077-840E4A0F3F06}" type="datetimeFigureOut">
              <a:rPr lang="en-US" smtClean="0"/>
              <a:t>9/1/2022</a:t>
            </a:fld>
            <a:endParaRPr lang="en-US"/>
          </a:p>
        </p:txBody>
      </p:sp>
      <p:sp>
        <p:nvSpPr>
          <p:cNvPr id="5" name="Footer Placeholder 5"/>
          <p:cNvSpPr>
            <a:spLocks noGrp="1"/>
          </p:cNvSpPr>
          <p:nvPr>
            <p:ph type="ftr" sz="quarter" idx="11"/>
          </p:nvPr>
        </p:nvSpPr>
        <p:spPr/>
        <p:txBody>
          <a:bodyPr/>
          <a:lstStyle/>
          <a:p>
            <a:r>
              <a:rPr lang="en-US"/>
              <a:t>Add a footer</a:t>
            </a:r>
            <a:endParaRPr lang="en-US" dirty="0"/>
          </a:p>
        </p:txBody>
      </p:sp>
      <p:sp>
        <p:nvSpPr>
          <p:cNvPr id="6"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69421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606" y="1854192"/>
            <a:ext cx="5091580" cy="1574808"/>
          </a:xfrm>
        </p:spPr>
        <p:txBody>
          <a:bodyPr anchor="b">
            <a:normAutofit/>
          </a:bodyPr>
          <a:lstStyle>
            <a:lvl1pPr algn="l">
              <a:defRPr sz="35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7736" y="1143000"/>
            <a:ext cx="319956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4" y="3657600"/>
            <a:ext cx="5083655" cy="1371600"/>
          </a:xfrm>
        </p:spPr>
        <p:txBody>
          <a:bodyP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761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4035961"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522016" cy="2365453"/>
          </a:xfrm>
          <a:prstGeom prst="rect">
            <a:avLst/>
          </a:prstGeom>
        </p:spPr>
      </p:pic>
      <p:sp>
        <p:nvSpPr>
          <p:cNvPr id="16" name="Oval 15"/>
          <p:cNvSpPr/>
          <p:nvPr/>
        </p:nvSpPr>
        <p:spPr>
          <a:xfrm>
            <a:off x="8606770" y="1676400"/>
            <a:ext cx="2818666"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7330" y="1"/>
            <a:ext cx="1602969"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3637" y="6096000"/>
            <a:ext cx="993475" cy="762000"/>
          </a:xfrm>
          <a:prstGeom prst="rect">
            <a:avLst/>
          </a:prstGeom>
        </p:spPr>
      </p:pic>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5943" y="452718"/>
            <a:ext cx="9402274"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025" y="2052919"/>
            <a:ext cx="894421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2866" y="1790741"/>
            <a:ext cx="990599" cy="304720"/>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3F41C87-7AD9-4845-A077-840E4A0F3F06}" type="datetimeFigureOut">
              <a:rPr lang="en-US" smtClean="0"/>
              <a:pPr/>
              <a:t>9/1/2022</a:t>
            </a:fld>
            <a:endParaRPr lang="en-US"/>
          </a:p>
        </p:txBody>
      </p:sp>
      <p:sp>
        <p:nvSpPr>
          <p:cNvPr id="5" name="Footer Placeholder 4"/>
          <p:cNvSpPr>
            <a:spLocks noGrp="1"/>
          </p:cNvSpPr>
          <p:nvPr>
            <p:ph type="ftr" sz="quarter" idx="3"/>
          </p:nvPr>
        </p:nvSpPr>
        <p:spPr>
          <a:xfrm rot="5400000">
            <a:off x="8948740" y="3225337"/>
            <a:ext cx="3859795" cy="304722"/>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213682175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1">
            <a:extLst>
              <a:ext uri="{FF2B5EF4-FFF2-40B4-BE49-F238E27FC236}">
                <a16:creationId xmlns:a16="http://schemas.microsoft.com/office/drawing/2014/main" id="{1072C393-6438-17F6-E109-0FF1424DC76F}"/>
              </a:ext>
            </a:extLst>
          </p:cNvPr>
          <p:cNvSpPr txBox="1">
            <a:spLocks/>
          </p:cNvSpPr>
          <p:nvPr/>
        </p:nvSpPr>
        <p:spPr>
          <a:xfrm>
            <a:off x="1520824" y="764704"/>
            <a:ext cx="5945188" cy="1368152"/>
          </a:xfrm>
          <a:prstGeom prst="rect">
            <a:avLst/>
          </a:prstGeom>
          <a:scene3d>
            <a:camera prst="orthographicFront"/>
            <a:lightRig rig="threePt" dir="t"/>
          </a:scene3d>
          <a:sp3d>
            <a:bevelT/>
          </a:sp3d>
        </p:spPr>
        <p:txBody>
          <a:bodyPr vert="horz" lIns="91440" tIns="45720" rIns="91440" bIns="45720" rtlCol="0" anchor="t">
            <a:normAutofit fontScale="90000" lnSpcReduction="20000"/>
          </a:bodyPr>
          <a:lst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i="1" dirty="0">
                <a:solidFill>
                  <a:srgbClr val="FF0000"/>
                </a:solidFill>
              </a:rPr>
              <a:t>Project Presentation On</a:t>
            </a:r>
            <a:br>
              <a:rPr lang="en-IN" sz="3600" b="1" i="1" dirty="0">
                <a:solidFill>
                  <a:srgbClr val="FF0000"/>
                </a:solidFill>
              </a:rPr>
            </a:br>
            <a:br>
              <a:rPr lang="en-IN" sz="4400" dirty="0">
                <a:solidFill>
                  <a:srgbClr val="FF0000"/>
                </a:solidFill>
              </a:rPr>
            </a:br>
            <a:r>
              <a:rPr lang="en-IN" sz="3600" b="1" dirty="0">
                <a:solidFill>
                  <a:srgbClr val="FF0000"/>
                </a:solidFill>
              </a:rPr>
              <a:t>“Housing: Price Prediction”</a:t>
            </a:r>
          </a:p>
        </p:txBody>
      </p:sp>
      <p:sp>
        <p:nvSpPr>
          <p:cNvPr id="5" name="TextBox 4">
            <a:extLst>
              <a:ext uri="{FF2B5EF4-FFF2-40B4-BE49-F238E27FC236}">
                <a16:creationId xmlns:a16="http://schemas.microsoft.com/office/drawing/2014/main" id="{781C0F96-346A-5A3D-334A-2D814545560F}"/>
              </a:ext>
            </a:extLst>
          </p:cNvPr>
          <p:cNvSpPr txBox="1"/>
          <p:nvPr/>
        </p:nvSpPr>
        <p:spPr>
          <a:xfrm>
            <a:off x="3045656" y="3240817"/>
            <a:ext cx="6091310" cy="923330"/>
          </a:xfrm>
          <a:prstGeom prst="rect">
            <a:avLst/>
          </a:prstGeom>
          <a:noFill/>
        </p:spPr>
        <p:txBody>
          <a:bodyPr wrap="square">
            <a:spAutoFit/>
          </a:bodyPr>
          <a:lstStyle/>
          <a:p>
            <a:r>
              <a:rPr lang="en-US" b="1" dirty="0"/>
              <a:t> Presented By: </a:t>
            </a:r>
            <a:br>
              <a:rPr lang="en-US" b="1" dirty="0"/>
            </a:br>
            <a:r>
              <a:rPr lang="en-US" b="1" dirty="0"/>
              <a:t>	</a:t>
            </a:r>
            <a:br>
              <a:rPr lang="en-US" b="1" dirty="0"/>
            </a:br>
            <a:r>
              <a:rPr lang="en-US" b="1" dirty="0"/>
              <a:t>	Sumit Dhandhania</a:t>
            </a:r>
            <a:endParaRPr lang="en-IN" b="1" dirty="0"/>
          </a:p>
        </p:txBody>
      </p:sp>
    </p:spTree>
    <p:extLst>
      <p:ext uri="{BB962C8B-B14F-4D97-AF65-F5344CB8AC3E}">
        <p14:creationId xmlns:p14="http://schemas.microsoft.com/office/powerpoint/2010/main" val="330418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63FBE68F-F347-4114-9E8E-42A61F2ADB15}"/>
              </a:ext>
            </a:extLst>
          </p:cNvPr>
          <p:cNvPicPr>
            <a:picLocks/>
          </p:cNvPicPr>
          <p:nvPr/>
        </p:nvPicPr>
        <p:blipFill rotWithShape="1">
          <a:blip r:embed="rId2" cstate="print">
            <a:extLst>
              <a:ext uri="{28A0092B-C50C-407E-A947-70E740481C1C}">
                <a14:useLocalDpi xmlns:a14="http://schemas.microsoft.com/office/drawing/2010/main" val="0"/>
              </a:ext>
            </a:extLst>
          </a:blip>
          <a:srcRect b="49953"/>
          <a:stretch/>
        </p:blipFill>
        <p:spPr bwMode="auto">
          <a:xfrm>
            <a:off x="1053851" y="764704"/>
            <a:ext cx="11134973" cy="6093296"/>
          </a:xfrm>
          <a:prstGeom prst="rect">
            <a:avLst/>
          </a:prstGeom>
          <a:noFill/>
          <a:ln>
            <a:noFill/>
          </a:ln>
        </p:spPr>
      </p:pic>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fontScale="90000"/>
          </a:bodyPr>
          <a:lstStyle/>
          <a:p>
            <a:r>
              <a:rPr lang="en-IN" dirty="0"/>
              <a:t>Visualization of numerical columns:</a:t>
            </a:r>
          </a:p>
        </p:txBody>
      </p:sp>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C13-5ADE-4C3D-A40B-B84A074851A8}"/>
              </a:ext>
            </a:extLst>
          </p:cNvPr>
          <p:cNvSpPr>
            <a:spLocks noGrp="1"/>
          </p:cNvSpPr>
          <p:nvPr>
            <p:ph type="title"/>
          </p:nvPr>
        </p:nvSpPr>
        <p:spPr>
          <a:xfrm>
            <a:off x="1522413" y="381000"/>
            <a:ext cx="9829799" cy="1319808"/>
          </a:xfrm>
        </p:spPr>
        <p:txBody>
          <a:bodyPr>
            <a:normAutofit/>
          </a:bodyPr>
          <a:lstStyle/>
          <a:p>
            <a:r>
              <a:rPr lang="en-IN" dirty="0"/>
              <a:t>Observations:</a:t>
            </a:r>
          </a:p>
        </p:txBody>
      </p:sp>
      <p:sp>
        <p:nvSpPr>
          <p:cNvPr id="3" name="Content Placeholder 2">
            <a:extLst>
              <a:ext uri="{FF2B5EF4-FFF2-40B4-BE49-F238E27FC236}">
                <a16:creationId xmlns:a16="http://schemas.microsoft.com/office/drawing/2014/main" id="{CDCEB899-A7B2-4E32-AD1B-C83942F2E00A}"/>
              </a:ext>
            </a:extLst>
          </p:cNvPr>
          <p:cNvSpPr>
            <a:spLocks noGrp="1"/>
          </p:cNvSpPr>
          <p:nvPr>
            <p:ph idx="1"/>
          </p:nvPr>
        </p:nvSpPr>
        <p:spPr>
          <a:xfrm>
            <a:off x="1522413" y="1700808"/>
            <a:ext cx="9756575" cy="5040561"/>
          </a:xfrm>
        </p:spPr>
        <p:txBody>
          <a:bodyPr>
            <a:noAutofit/>
          </a:bodyPr>
          <a:lstStyle/>
          <a:p>
            <a:pPr lvl="0">
              <a:lnSpc>
                <a:spcPct val="107000"/>
              </a:lnSpc>
              <a:spcBef>
                <a:spcPts val="300"/>
              </a:spcBef>
              <a:spcAft>
                <a:spcPts val="300"/>
              </a:spcAft>
              <a:buFont typeface="Wingdings" panose="05000000000000000000" pitchFamily="2" charset="2"/>
              <a:buChar char="ü"/>
            </a:pPr>
            <a:r>
              <a:rPr lang="en-IN" sz="1700" dirty="0">
                <a:effectLst/>
                <a:latin typeface="Century" panose="02040604050505020304" pitchFamily="18" charset="0"/>
                <a:ea typeface="Times New Roman" panose="02020603050405020304" pitchFamily="18" charset="0"/>
                <a:cs typeface="Calibri" panose="020F0502020204030204" pitchFamily="34" charset="0"/>
              </a:rPr>
              <a:t>As Linear feet of street connected to property(LotFrontage) is increasing sales is decreasing and the SalePrice is ranging between 0-3 lakhs.</a:t>
            </a:r>
          </a:p>
          <a:p>
            <a:pPr lvl="0">
              <a:lnSpc>
                <a:spcPct val="107000"/>
              </a:lnSpc>
              <a:spcBef>
                <a:spcPts val="300"/>
              </a:spcBef>
              <a:spcAft>
                <a:spcPts val="300"/>
              </a:spcAft>
              <a:buFont typeface="Wingdings" panose="05000000000000000000" pitchFamily="2" charset="2"/>
              <a:buChar char="ü"/>
            </a:pPr>
            <a:r>
              <a:rPr lang="en-IN" sz="1700" dirty="0">
                <a:effectLst/>
                <a:latin typeface="Century" panose="02040604050505020304" pitchFamily="18" charset="0"/>
                <a:ea typeface="Times New Roman" panose="02020603050405020304" pitchFamily="18" charset="0"/>
                <a:cs typeface="Calibri" panose="020F0502020204030204" pitchFamily="34" charset="0"/>
              </a:rPr>
              <a:t>As Lot size in square feet(LotArea) is increasing sales is decreasing and the SalePrice is in between 0-4 lakhs.</a:t>
            </a:r>
            <a:endParaRPr lang="en-IN" sz="1700" dirty="0">
              <a:effectLst/>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effectLst/>
                <a:latin typeface="Century" panose="02040604050505020304" pitchFamily="18" charset="0"/>
                <a:ea typeface="Times New Roman" panose="02020603050405020304" pitchFamily="18" charset="0"/>
                <a:cs typeface="Calibri" panose="020F0502020204030204" pitchFamily="34" charset="0"/>
              </a:rPr>
              <a:t>As Masonry veneer area in square feet (</a:t>
            </a:r>
            <a:r>
              <a:rPr lang="en-IN" sz="1700" dirty="0" err="1">
                <a:effectLst/>
                <a:latin typeface="Century" panose="02040604050505020304" pitchFamily="18" charset="0"/>
                <a:ea typeface="Times New Roman" panose="02020603050405020304" pitchFamily="18" charset="0"/>
                <a:cs typeface="Calibri" panose="020F0502020204030204" pitchFamily="34" charset="0"/>
              </a:rPr>
              <a:t>MasVnrArea</a:t>
            </a:r>
            <a:r>
              <a:rPr lang="en-IN" sz="1700" dirty="0">
                <a:effectLst/>
                <a:latin typeface="Century" panose="02040604050505020304" pitchFamily="18" charset="0"/>
                <a:ea typeface="Times New Roman" panose="02020603050405020304" pitchFamily="18" charset="0"/>
                <a:cs typeface="Calibri" panose="020F0502020204030204" pitchFamily="34" charset="0"/>
              </a:rPr>
              <a:t>) is increasing sales is decreasing and SalePrice is ranging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effectLst/>
                <a:latin typeface="Century" panose="02040604050505020304" pitchFamily="18" charset="0"/>
                <a:ea typeface="Times New Roman" panose="02020603050405020304" pitchFamily="18" charset="0"/>
                <a:cs typeface="Calibri" panose="020F0502020204030204" pitchFamily="34" charset="0"/>
              </a:rPr>
              <a:t>As Type 1 finished square feet(BsmtFinSF1)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effectLst/>
                <a:latin typeface="Century" panose="02040604050505020304" pitchFamily="18" charset="0"/>
                <a:ea typeface="Times New Roman" panose="02020603050405020304" pitchFamily="18" charset="0"/>
                <a:cs typeface="Calibri" panose="020F0502020204030204" pitchFamily="34" charset="0"/>
              </a:rPr>
              <a:t>As Unfinished square feet of basement area (</a:t>
            </a:r>
            <a:r>
              <a:rPr lang="en-IN" sz="1700" dirty="0" err="1">
                <a:effectLst/>
                <a:latin typeface="Century" panose="02040604050505020304" pitchFamily="18" charset="0"/>
                <a:ea typeface="Times New Roman" panose="02020603050405020304" pitchFamily="18" charset="0"/>
                <a:cs typeface="Calibri" panose="020F0502020204030204" pitchFamily="34" charset="0"/>
              </a:rPr>
              <a:t>BsmtUnfSF</a:t>
            </a:r>
            <a:r>
              <a:rPr lang="en-IN" sz="1700" dirty="0">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 There are some outliers also.</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effectLst/>
                <a:latin typeface="Century" panose="02040604050505020304" pitchFamily="18" charset="0"/>
                <a:ea typeface="Times New Roman" panose="02020603050405020304" pitchFamily="18" charset="0"/>
                <a:cs typeface="Calibri" panose="020F0502020204030204" pitchFamily="34" charset="0"/>
              </a:rPr>
              <a:t>As Total square feet of basement area (</a:t>
            </a:r>
            <a:r>
              <a:rPr lang="en-IN" sz="1700" dirty="0" err="1">
                <a:effectLst/>
                <a:latin typeface="Century" panose="02040604050505020304" pitchFamily="18" charset="0"/>
                <a:ea typeface="Times New Roman" panose="02020603050405020304" pitchFamily="18" charset="0"/>
                <a:cs typeface="Calibri" panose="020F0502020204030204" pitchFamily="34" charset="0"/>
              </a:rPr>
              <a:t>TotalBsmtSF</a:t>
            </a:r>
            <a:r>
              <a:rPr lang="en-IN" sz="1700" dirty="0">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effectLst/>
                <a:latin typeface="Century" panose="02040604050505020304" pitchFamily="18" charset="0"/>
                <a:ea typeface="Times New Roman" panose="02020603050405020304" pitchFamily="18" charset="0"/>
                <a:cs typeface="Calibri" panose="020F0502020204030204" pitchFamily="34" charset="0"/>
              </a:rPr>
              <a:t>As First Floor square feet(1stFlrSF)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effectLst/>
                <a:latin typeface="Century" panose="02040604050505020304" pitchFamily="18" charset="0"/>
                <a:ea typeface="Times New Roman" panose="02020603050405020304" pitchFamily="18" charset="0"/>
              </a:rPr>
              <a:t>As Second floor square feet(2ndFlrSF) is increasing sales is increasing in the range 500-1000 and the SalePrice is in between 0-4 lakhs.</a:t>
            </a:r>
            <a:endParaRPr lang="en-IN" sz="1700" dirty="0">
              <a:latin typeface="Century" panose="02040604050505020304" pitchFamily="18" charset="0"/>
            </a:endParaRPr>
          </a:p>
        </p:txBody>
      </p:sp>
    </p:spTree>
    <p:extLst>
      <p:ext uri="{BB962C8B-B14F-4D97-AF65-F5344CB8AC3E}">
        <p14:creationId xmlns:p14="http://schemas.microsoft.com/office/powerpoint/2010/main" val="852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116632"/>
            <a:ext cx="9829799" cy="572343"/>
          </a:xfrm>
        </p:spPr>
        <p:txBody>
          <a:bodyPr>
            <a:normAutofit fontScale="90000"/>
          </a:bodyPr>
          <a:lstStyle/>
          <a:p>
            <a:r>
              <a:rPr lang="en-IN" dirty="0"/>
              <a:t>Vizualization of numerical columns:</a:t>
            </a:r>
          </a:p>
        </p:txBody>
      </p:sp>
      <p:pic>
        <p:nvPicPr>
          <p:cNvPr id="7" name="Content Placeholder 3">
            <a:extLst>
              <a:ext uri="{FF2B5EF4-FFF2-40B4-BE49-F238E27FC236}">
                <a16:creationId xmlns:a16="http://schemas.microsoft.com/office/drawing/2014/main" id="{E0972DEE-8589-48AF-8306-01D584ED65E9}"/>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49351"/>
          <a:stretch/>
        </p:blipFill>
        <p:spPr bwMode="auto">
          <a:xfrm>
            <a:off x="1053852" y="620688"/>
            <a:ext cx="10873208" cy="6237312"/>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B4AA-9FBD-415C-BA6D-654E3C233E45}"/>
              </a:ext>
            </a:extLst>
          </p:cNvPr>
          <p:cNvSpPr>
            <a:spLocks noGrp="1"/>
          </p:cNvSpPr>
          <p:nvPr>
            <p:ph type="title"/>
          </p:nvPr>
        </p:nvSpPr>
        <p:spPr>
          <a:xfrm>
            <a:off x="1522413" y="1124744"/>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52FEEF28-260D-4FEE-96CD-90DDFCE6B64A}"/>
              </a:ext>
            </a:extLst>
          </p:cNvPr>
          <p:cNvSpPr>
            <a:spLocks noGrp="1"/>
          </p:cNvSpPr>
          <p:nvPr>
            <p:ph idx="1"/>
          </p:nvPr>
        </p:nvSpPr>
        <p:spPr>
          <a:xfrm>
            <a:off x="1522413" y="1700808"/>
            <a:ext cx="9829799" cy="4968552"/>
          </a:xfrm>
        </p:spPr>
        <p:txBody>
          <a:bodyPr>
            <a:noAutofit/>
          </a:bodyPr>
          <a:lstStyle/>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Times New Roman" panose="02020603050405020304" pitchFamily="18" charset="0"/>
                <a:cs typeface="Calibri" panose="020F0502020204030204" pitchFamily="34" charset="0"/>
              </a:rPr>
              <a:t>As Above grade (ground) living area square feet (GrLivArea)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Times New Roman" panose="02020603050405020304" pitchFamily="18" charset="0"/>
                <a:cs typeface="Calibri" panose="020F0502020204030204" pitchFamily="34" charset="0"/>
              </a:rPr>
              <a:t>As Size of garage in square feet(GarageArea) is increasing sales is increasing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Times New Roman" panose="02020603050405020304" pitchFamily="18" charset="0"/>
                <a:cs typeface="Calibri" panose="020F0502020204030204" pitchFamily="34" charset="0"/>
              </a:rPr>
              <a:t>As Wood deck area in square feet(WoodDeckSF)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Times New Roman" panose="02020603050405020304" pitchFamily="18" charset="0"/>
                <a:cs typeface="Calibri" panose="020F0502020204030204" pitchFamily="34" charset="0"/>
              </a:rPr>
              <a:t>As Open porch area in square feet (</a:t>
            </a:r>
            <a:r>
              <a:rPr lang="en-IN" sz="1800" dirty="0" err="1">
                <a:effectLst/>
                <a:latin typeface="Century" panose="02040604050505020304" pitchFamily="18" charset="0"/>
                <a:ea typeface="Times New Roman" panose="02020603050405020304" pitchFamily="18" charset="0"/>
                <a:cs typeface="Calibri" panose="020F0502020204030204" pitchFamily="34" charset="0"/>
              </a:rPr>
              <a:t>OpenPorchSF</a:t>
            </a:r>
            <a:r>
              <a:rPr lang="en-IN" sz="1800" dirty="0">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Times New Roman" panose="02020603050405020304" pitchFamily="18" charset="0"/>
                <a:cs typeface="Calibri" panose="020F0502020204030204" pitchFamily="34" charset="0"/>
              </a:rPr>
              <a:t>As </a:t>
            </a:r>
            <a:r>
              <a:rPr lang="en-IN" sz="1800" dirty="0" err="1">
                <a:effectLst/>
                <a:latin typeface="Century" panose="02040604050505020304" pitchFamily="18" charset="0"/>
                <a:ea typeface="Times New Roman" panose="02020603050405020304" pitchFamily="18" charset="0"/>
                <a:cs typeface="Calibri" panose="020F0502020204030204" pitchFamily="34" charset="0"/>
              </a:rPr>
              <a:t>Year_SinceBuilt</a:t>
            </a:r>
            <a:r>
              <a:rPr lang="en-IN" sz="1800" dirty="0">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high for newly built building and the sales 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Times New Roman" panose="02020603050405020304" pitchFamily="18" charset="0"/>
                <a:cs typeface="Calibri" panose="020F0502020204030204" pitchFamily="34" charset="0"/>
              </a:rPr>
              <a:t>As Since Remodel date (same as construction date if no </a:t>
            </a:r>
            <a:r>
              <a:rPr lang="en-IN" sz="1800" dirty="0" err="1">
                <a:effectLst/>
                <a:latin typeface="Century" panose="02040604050505020304" pitchFamily="18" charset="0"/>
                <a:ea typeface="Times New Roman" panose="02020603050405020304" pitchFamily="18" charset="0"/>
                <a:cs typeface="Calibri" panose="020F0502020204030204" pitchFamily="34" charset="0"/>
              </a:rPr>
              <a:t>remodeling</a:t>
            </a:r>
            <a:r>
              <a:rPr lang="en-IN" sz="1800" dirty="0">
                <a:effectLst/>
                <a:latin typeface="Century" panose="02040604050505020304" pitchFamily="18" charset="0"/>
                <a:ea typeface="Times New Roman" panose="02020603050405020304" pitchFamily="18" charset="0"/>
                <a:cs typeface="Calibri" panose="020F0502020204030204" pitchFamily="34" charset="0"/>
              </a:rPr>
              <a:t> or additions)(</a:t>
            </a:r>
            <a:r>
              <a:rPr lang="en-IN" sz="1800" dirty="0" err="1">
                <a:effectLst/>
                <a:latin typeface="Century" panose="02040604050505020304" pitchFamily="18" charset="0"/>
                <a:ea typeface="Times New Roman" panose="02020603050405020304" pitchFamily="18" charset="0"/>
                <a:cs typeface="Calibri" panose="020F0502020204030204" pitchFamily="34" charset="0"/>
              </a:rPr>
              <a:t>Year_SinceRemodAdded</a:t>
            </a:r>
            <a:r>
              <a:rPr lang="en-IN" sz="1800" dirty="0">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1-4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Times New Roman" panose="02020603050405020304" pitchFamily="18" charset="0"/>
              </a:rPr>
              <a:t>As Since Year garage was built(</a:t>
            </a:r>
            <a:r>
              <a:rPr lang="en-IN" sz="1800" dirty="0" err="1">
                <a:effectLst/>
                <a:latin typeface="Century" panose="02040604050505020304" pitchFamily="18" charset="0"/>
                <a:ea typeface="Times New Roman" panose="02020603050405020304" pitchFamily="18" charset="0"/>
              </a:rPr>
              <a:t>GarageAge</a:t>
            </a:r>
            <a:r>
              <a:rPr lang="en-IN" sz="1800" dirty="0">
                <a:effectLst/>
                <a:latin typeface="Century" panose="02040604050505020304" pitchFamily="18" charset="0"/>
                <a:ea typeface="Times New Roman" panose="02020603050405020304" pitchFamily="18" charset="0"/>
              </a:rPr>
              <a:t>) is increasing sales is decreasing and the SalePrice is in between 0-4 lakhs.</a:t>
            </a:r>
            <a:endParaRPr lang="en-IN" sz="1800" dirty="0">
              <a:latin typeface="Century" panose="02040604050505020304" pitchFamily="18"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5473-1E2D-4E47-A680-28FE7D1FA948}"/>
              </a:ext>
            </a:extLst>
          </p:cNvPr>
          <p:cNvSpPr>
            <a:spLocks noGrp="1"/>
          </p:cNvSpPr>
          <p:nvPr>
            <p:ph type="title"/>
          </p:nvPr>
        </p:nvSpPr>
        <p:spPr/>
        <p:txBody>
          <a:bodyPr/>
          <a:lstStyle/>
          <a:p>
            <a:r>
              <a:rPr lang="en-IN" dirty="0"/>
              <a:t>Observations:</a:t>
            </a:r>
          </a:p>
        </p:txBody>
      </p:sp>
      <p:sp>
        <p:nvSpPr>
          <p:cNvPr id="3" name="Content Placeholder 2">
            <a:extLst>
              <a:ext uri="{FF2B5EF4-FFF2-40B4-BE49-F238E27FC236}">
                <a16:creationId xmlns:a16="http://schemas.microsoft.com/office/drawing/2014/main" id="{CE5A348D-DA8C-4CBB-9170-29B81622AF8F}"/>
              </a:ext>
            </a:extLst>
          </p:cNvPr>
          <p:cNvSpPr>
            <a:spLocks noGrp="1"/>
          </p:cNvSpPr>
          <p:nvPr>
            <p:ph idx="1"/>
          </p:nvPr>
        </p:nvSpPr>
        <p:spPr>
          <a:xfrm>
            <a:off x="1522413" y="1700808"/>
            <a:ext cx="9829799" cy="5040560"/>
          </a:xfrm>
        </p:spPr>
        <p:txBody>
          <a:bodyPr>
            <a:noAutofit/>
          </a:bodyPr>
          <a:lstStyle/>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Times New Roman" panose="02020603050405020304" pitchFamily="18" charset="0"/>
                <a:cs typeface="Calibri" panose="020F0502020204030204" pitchFamily="34" charset="0"/>
              </a:rPr>
              <a:t>For 1-STORY 1946 &amp; NEWER ALL STYLES (20) and 2-STORY 1946 &amp; NEWER (60) types of dwelling (</a:t>
            </a:r>
            <a:r>
              <a:rPr lang="en-IN" sz="1800" dirty="0" err="1">
                <a:effectLst/>
                <a:latin typeface="Century" panose="02040604050505020304" pitchFamily="18" charset="0"/>
                <a:ea typeface="Times New Roman" panose="02020603050405020304" pitchFamily="18" charset="0"/>
                <a:cs typeface="Calibri" panose="020F0502020204030204" pitchFamily="34" charset="0"/>
              </a:rPr>
              <a:t>MSSuubClass</a:t>
            </a:r>
            <a:r>
              <a:rPr lang="en-IN" sz="1800" dirty="0">
                <a:effectLst/>
                <a:latin typeface="Century" panose="02040604050505020304" pitchFamily="18" charset="0"/>
                <a:ea typeface="Times New Roman" panose="02020603050405020304" pitchFamily="18" charset="0"/>
                <a:cs typeface="Calibri" panose="020F0502020204030204" pitchFamily="34" charset="0"/>
              </a:rPr>
              <a:t>) the sales is good and SalePrice is also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Times New Roman" panose="02020603050405020304" pitchFamily="18" charset="0"/>
                <a:cs typeface="Calibri" panose="020F0502020204030204" pitchFamily="34" charset="0"/>
              </a:rPr>
              <a:t>As Rates the overall material and finish of the house (</a:t>
            </a:r>
            <a:r>
              <a:rPr lang="en-IN" sz="1800" dirty="0" err="1">
                <a:effectLst/>
                <a:latin typeface="Century" panose="02040604050505020304" pitchFamily="18" charset="0"/>
                <a:ea typeface="Times New Roman" panose="02020603050405020304" pitchFamily="18" charset="0"/>
                <a:cs typeface="Calibri" panose="020F0502020204030204" pitchFamily="34" charset="0"/>
              </a:rPr>
              <a:t>OverallQual</a:t>
            </a:r>
            <a:r>
              <a:rPr lang="en-IN" sz="1800" dirty="0">
                <a:effectLst/>
                <a:latin typeface="Century" panose="02040604050505020304" pitchFamily="18" charset="0"/>
                <a:ea typeface="Times New Roman" panose="02020603050405020304" pitchFamily="18" charset="0"/>
                <a:cs typeface="Calibri" panose="020F0502020204030204" pitchFamily="34" charset="0"/>
              </a:rPr>
              <a:t>) is increasing linearly sales is also increasing And SalePrice is also increasing linearly.</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Times New Roman" panose="02020603050405020304" pitchFamily="18" charset="0"/>
                <a:cs typeface="Calibri" panose="020F0502020204030204" pitchFamily="34" charset="0"/>
              </a:rPr>
              <a:t>For 5(Average) overall condition of the house (</a:t>
            </a:r>
            <a:r>
              <a:rPr lang="en-IN" sz="1800" dirty="0" err="1">
                <a:effectLst/>
                <a:latin typeface="Century" panose="02040604050505020304" pitchFamily="18" charset="0"/>
                <a:ea typeface="Times New Roman" panose="02020603050405020304" pitchFamily="18" charset="0"/>
                <a:cs typeface="Calibri" panose="020F0502020204030204" pitchFamily="34" charset="0"/>
              </a:rPr>
              <a:t>OverallCond</a:t>
            </a:r>
            <a:r>
              <a:rPr lang="en-IN" sz="1800" dirty="0">
                <a:effectLst/>
                <a:latin typeface="Century" panose="02040604050505020304" pitchFamily="18" charset="0"/>
                <a:ea typeface="Times New Roman" panose="02020603050405020304" pitchFamily="18" charset="0"/>
                <a:cs typeface="Calibri" panose="020F0502020204030204" pitchFamily="34" charset="0"/>
              </a:rPr>
              <a:t>) the sales is high and SalePrice is also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Times New Roman" panose="02020603050405020304" pitchFamily="18" charset="0"/>
                <a:cs typeface="Calibri" panose="020F0502020204030204" pitchFamily="34" charset="0"/>
              </a:rPr>
              <a:t>For 0 and 1 Basement full bathrooms (</a:t>
            </a:r>
            <a:r>
              <a:rPr lang="en-IN" sz="1800" dirty="0" err="1">
                <a:effectLst/>
                <a:latin typeface="Century" panose="02040604050505020304" pitchFamily="18" charset="0"/>
                <a:ea typeface="Times New Roman" panose="02020603050405020304" pitchFamily="18" charset="0"/>
                <a:cs typeface="Calibri" panose="020F0502020204030204" pitchFamily="34" charset="0"/>
              </a:rPr>
              <a:t>BsmtFullBath</a:t>
            </a:r>
            <a:r>
              <a:rPr lang="en-IN" sz="1800" dirty="0">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Times New Roman" panose="02020603050405020304" pitchFamily="18" charset="0"/>
                <a:cs typeface="Calibri" panose="020F0502020204030204" pitchFamily="34" charset="0"/>
              </a:rPr>
              <a:t>For 0 Basement half bathrooms (</a:t>
            </a:r>
            <a:r>
              <a:rPr lang="en-IN" sz="1800" dirty="0" err="1">
                <a:effectLst/>
                <a:latin typeface="Century" panose="02040604050505020304" pitchFamily="18" charset="0"/>
                <a:ea typeface="Times New Roman" panose="02020603050405020304" pitchFamily="18" charset="0"/>
                <a:cs typeface="Calibri" panose="020F0502020204030204" pitchFamily="34" charset="0"/>
              </a:rPr>
              <a:t>BsmtHalfBath</a:t>
            </a:r>
            <a:r>
              <a:rPr lang="en-IN" sz="1800" dirty="0">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Times New Roman" panose="02020603050405020304" pitchFamily="18" charset="0"/>
                <a:cs typeface="Calibri" panose="020F0502020204030204" pitchFamily="34" charset="0"/>
              </a:rPr>
              <a:t>For 1 and 2 Full bathrooms above grade (</a:t>
            </a:r>
            <a:r>
              <a:rPr lang="en-IN" sz="1800" dirty="0" err="1">
                <a:effectLst/>
                <a:latin typeface="Century" panose="02040604050505020304" pitchFamily="18" charset="0"/>
                <a:ea typeface="Times New Roman" panose="02020603050405020304" pitchFamily="18" charset="0"/>
                <a:cs typeface="Calibri" panose="020F0502020204030204" pitchFamily="34" charset="0"/>
              </a:rPr>
              <a:t>FullBath</a:t>
            </a:r>
            <a:r>
              <a:rPr lang="en-IN" sz="1800" dirty="0">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2000" dirty="0"/>
          </a:p>
        </p:txBody>
      </p:sp>
    </p:spTree>
    <p:extLst>
      <p:ext uri="{BB962C8B-B14F-4D97-AF65-F5344CB8AC3E}">
        <p14:creationId xmlns:p14="http://schemas.microsoft.com/office/powerpoint/2010/main" val="21685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980728"/>
            <a:ext cx="9829799" cy="720080"/>
          </a:xfrm>
        </p:spPr>
        <p:txBody>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p:txBody>
          <a:bodyPr>
            <a:normAutofit fontScale="92500"/>
          </a:bodyPr>
          <a:lstStyle/>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Times New Roman" panose="02020603050405020304" pitchFamily="18" charset="0"/>
                <a:cs typeface="Calibri" panose="020F0502020204030204" pitchFamily="34" charset="0"/>
              </a:rPr>
              <a:t>For 0 and 1 Half baths above grade (</a:t>
            </a:r>
            <a:r>
              <a:rPr lang="en-IN" sz="1800" dirty="0" err="1">
                <a:effectLst/>
                <a:latin typeface="Century" panose="02040604050505020304" pitchFamily="18" charset="0"/>
                <a:ea typeface="Times New Roman" panose="02020603050405020304" pitchFamily="18" charset="0"/>
                <a:cs typeface="Calibri" panose="020F0502020204030204" pitchFamily="34" charset="0"/>
              </a:rPr>
              <a:t>HalfBath</a:t>
            </a:r>
            <a:r>
              <a:rPr lang="en-IN" sz="1800" dirty="0">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Times New Roman" panose="02020603050405020304" pitchFamily="18" charset="0"/>
                <a:cs typeface="Calibri" panose="020F0502020204030204" pitchFamily="34" charset="0"/>
              </a:rPr>
              <a:t>For 2, 3 and 4 Bedrooms above grade (does NOT include basement bedrooms) (</a:t>
            </a:r>
            <a:r>
              <a:rPr lang="en-IN" sz="1800" dirty="0" err="1">
                <a:effectLst/>
                <a:latin typeface="Century" panose="02040604050505020304" pitchFamily="18" charset="0"/>
                <a:ea typeface="Times New Roman" panose="02020603050405020304" pitchFamily="18" charset="0"/>
                <a:cs typeface="Calibri" panose="020F0502020204030204" pitchFamily="34" charset="0"/>
              </a:rPr>
              <a:t>BedroomAbvGr</a:t>
            </a:r>
            <a:r>
              <a:rPr lang="en-IN" sz="1800" dirty="0">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Times New Roman" panose="02020603050405020304" pitchFamily="18" charset="0"/>
                <a:cs typeface="Calibri" panose="020F0502020204030204" pitchFamily="34" charset="0"/>
              </a:rPr>
              <a:t>For 1 Kitchens above grade (</a:t>
            </a:r>
            <a:r>
              <a:rPr lang="en-IN" sz="1800" dirty="0" err="1">
                <a:effectLst/>
                <a:latin typeface="Century" panose="02040604050505020304" pitchFamily="18" charset="0"/>
                <a:ea typeface="Times New Roman" panose="02020603050405020304" pitchFamily="18" charset="0"/>
                <a:cs typeface="Calibri" panose="020F0502020204030204" pitchFamily="34" charset="0"/>
              </a:rPr>
              <a:t>KitchenAbvGr</a:t>
            </a:r>
            <a:r>
              <a:rPr lang="en-IN" sz="1800" dirty="0">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Times New Roman" panose="02020603050405020304" pitchFamily="18" charset="0"/>
                <a:cs typeface="Calibri" panose="020F0502020204030204" pitchFamily="34" charset="0"/>
              </a:rPr>
              <a:t>For 4-9 Total rooms above grade (does not include bathrooms) (</a:t>
            </a:r>
            <a:r>
              <a:rPr lang="en-IN" sz="1800" dirty="0" err="1">
                <a:effectLst/>
                <a:latin typeface="Century" panose="02040604050505020304" pitchFamily="18" charset="0"/>
                <a:ea typeface="Times New Roman" panose="02020603050405020304" pitchFamily="18" charset="0"/>
                <a:cs typeface="Calibri" panose="020F0502020204030204" pitchFamily="34" charset="0"/>
              </a:rPr>
              <a:t>TotRmsAbvGrd</a:t>
            </a:r>
            <a:r>
              <a:rPr lang="en-IN" sz="1800" dirty="0">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Times New Roman" panose="02020603050405020304" pitchFamily="18" charset="0"/>
                <a:cs typeface="Calibri" panose="020F0502020204030204" pitchFamily="34" charset="0"/>
              </a:rPr>
              <a:t>For 0 and 1 Number of fireplaces (Fireplaces)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Times New Roman" panose="02020603050405020304" pitchFamily="18" charset="0"/>
                <a:cs typeface="Calibri" panose="020F0502020204030204" pitchFamily="34" charset="0"/>
              </a:rPr>
              <a:t>For 1 and 2 Size of garage in car capacity (</a:t>
            </a:r>
            <a:r>
              <a:rPr lang="en-IN" sz="1800" dirty="0" err="1">
                <a:effectLst/>
                <a:latin typeface="Century" panose="02040604050505020304" pitchFamily="18" charset="0"/>
                <a:ea typeface="Times New Roman" panose="02020603050405020304" pitchFamily="18" charset="0"/>
                <a:cs typeface="Calibri" panose="020F0502020204030204" pitchFamily="34" charset="0"/>
              </a:rPr>
              <a:t>GarageCars</a:t>
            </a:r>
            <a:r>
              <a:rPr lang="en-IN" sz="1800" dirty="0">
                <a:effectLst/>
                <a:latin typeface="Century" panose="02040604050505020304" pitchFamily="18" charset="0"/>
                <a:ea typeface="Times New Roman" panose="02020603050405020304" pitchFamily="18" charset="0"/>
                <a:cs typeface="Calibri" panose="020F0502020204030204" pitchFamily="34" charset="0"/>
              </a:rPr>
              <a:t>) the sales is high and for 3 Size of garage in car capacity (</a:t>
            </a:r>
            <a:r>
              <a:rPr lang="en-IN" sz="1800" dirty="0" err="1">
                <a:effectLst/>
                <a:latin typeface="Century" panose="02040604050505020304" pitchFamily="18" charset="0"/>
                <a:ea typeface="Times New Roman" panose="02020603050405020304" pitchFamily="18" charset="0"/>
                <a:cs typeface="Calibri" panose="020F0502020204030204" pitchFamily="34" charset="0"/>
              </a:rPr>
              <a:t>GarageCars</a:t>
            </a:r>
            <a:r>
              <a:rPr lang="en-IN" sz="1800" dirty="0">
                <a:effectLst/>
                <a:latin typeface="Century" panose="02040604050505020304" pitchFamily="18" charset="0"/>
                <a:ea typeface="Times New Roman" panose="02020603050405020304" pitchFamily="18" charset="0"/>
                <a:cs typeface="Calibri" panose="020F0502020204030204" pitchFamily="34" charset="0"/>
              </a:rPr>
              <a:t>) the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Times New Roman" panose="02020603050405020304" pitchFamily="18" charset="0"/>
                <a:cs typeface="Calibri" panose="020F0502020204030204" pitchFamily="34" charset="0"/>
              </a:rPr>
              <a:t>In between </a:t>
            </a:r>
            <a:r>
              <a:rPr lang="en-IN" sz="1800" dirty="0" err="1">
                <a:effectLst/>
                <a:latin typeface="Century" panose="02040604050505020304" pitchFamily="18" charset="0"/>
                <a:ea typeface="Times New Roman" panose="02020603050405020304" pitchFamily="18" charset="0"/>
                <a:cs typeface="Calibri" panose="020F0502020204030204" pitchFamily="34" charset="0"/>
              </a:rPr>
              <a:t>april</a:t>
            </a:r>
            <a:r>
              <a:rPr lang="en-IN" sz="1800" dirty="0">
                <a:effectLst/>
                <a:latin typeface="Century" panose="02040604050505020304" pitchFamily="18" charset="0"/>
                <a:ea typeface="Times New Roman" panose="02020603050405020304" pitchFamily="18" charset="0"/>
                <a:cs typeface="Calibri" panose="020F0502020204030204" pitchFamily="34" charset="0"/>
              </a:rPr>
              <a:t> to august for Month Sold (</a:t>
            </a:r>
            <a:r>
              <a:rPr lang="en-IN" sz="1800" dirty="0" err="1">
                <a:effectLst/>
                <a:latin typeface="Century" panose="02040604050505020304" pitchFamily="18" charset="0"/>
                <a:ea typeface="Times New Roman" panose="02020603050405020304" pitchFamily="18" charset="0"/>
                <a:cs typeface="Calibri" panose="020F0502020204030204" pitchFamily="34" charset="0"/>
              </a:rPr>
              <a:t>MoSold</a:t>
            </a:r>
            <a:r>
              <a:rPr lang="en-IN" sz="1800" dirty="0">
                <a:effectLst/>
                <a:latin typeface="Century" panose="02040604050505020304" pitchFamily="18" charset="0"/>
                <a:ea typeface="Times New Roman" panose="02020603050405020304" pitchFamily="18" charset="0"/>
                <a:cs typeface="Calibri" panose="020F0502020204030204" pitchFamily="34" charset="0"/>
              </a:rPr>
              <a:t>) the sales is good with SalePrice.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Times New Roman" panose="02020603050405020304" pitchFamily="18" charset="0"/>
                <a:cs typeface="Calibri" panose="020F0502020204030204" pitchFamily="34" charset="0"/>
              </a:rPr>
              <a:t>For all the </a:t>
            </a:r>
            <a:r>
              <a:rPr lang="en-IN" sz="1800" dirty="0" err="1">
                <a:effectLst/>
                <a:latin typeface="Century" panose="02040604050505020304" pitchFamily="18" charset="0"/>
                <a:ea typeface="Times New Roman" panose="02020603050405020304" pitchFamily="18" charset="0"/>
                <a:cs typeface="Calibri" panose="020F0502020204030204" pitchFamily="34" charset="0"/>
              </a:rPr>
              <a:t>Year_SinceSold</a:t>
            </a:r>
            <a:r>
              <a:rPr lang="en-IN" sz="1800" dirty="0">
                <a:effectLst/>
                <a:latin typeface="Century" panose="02040604050505020304" pitchFamily="18" charset="0"/>
                <a:ea typeface="Times New Roman" panose="02020603050405020304" pitchFamily="18" charset="0"/>
                <a:cs typeface="Calibri" panose="020F0502020204030204" pitchFamily="34" charset="0"/>
              </a:rPr>
              <a:t> the SalePrice and sales both are same.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620688"/>
          </a:xfrm>
        </p:spPr>
        <p:txBody>
          <a:bodyPr>
            <a:normAutofit fontScale="90000"/>
          </a:bodyPr>
          <a:lstStyle/>
          <a:p>
            <a:r>
              <a:rPr lang="en-IN" dirty="0"/>
              <a:t>Vizualization of categorical columns:</a:t>
            </a:r>
          </a:p>
        </p:txBody>
      </p:sp>
      <p:pic>
        <p:nvPicPr>
          <p:cNvPr id="7" name="Picture 6">
            <a:extLst>
              <a:ext uri="{FF2B5EF4-FFF2-40B4-BE49-F238E27FC236}">
                <a16:creationId xmlns:a16="http://schemas.microsoft.com/office/drawing/2014/main" id="{B1DB8BB9-405E-4B59-A95C-C766082BD218}"/>
              </a:ext>
            </a:extLst>
          </p:cNvPr>
          <p:cNvPicPr/>
          <p:nvPr/>
        </p:nvPicPr>
        <p:blipFill rotWithShape="1">
          <a:blip r:embed="rId2" cstate="print">
            <a:extLst>
              <a:ext uri="{28A0092B-C50C-407E-A947-70E740481C1C}">
                <a14:useLocalDpi xmlns:a14="http://schemas.microsoft.com/office/drawing/2010/main" val="0"/>
              </a:ext>
            </a:extLst>
          </a:blip>
          <a:srcRect b="76944"/>
          <a:stretch/>
        </p:blipFill>
        <p:spPr bwMode="auto">
          <a:xfrm>
            <a:off x="1053852" y="620688"/>
            <a:ext cx="11134973" cy="62373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89756" y="1319808"/>
            <a:ext cx="11737304" cy="5157192"/>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Floating Village Residential (FV) and Residential Low Density(RL) zoning classification of the sale(</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MSZoning</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a:t>
            </a:r>
            <a:r>
              <a:rPr lang="en-IN" sz="1650" dirty="0">
                <a:effectLst/>
                <a:latin typeface="Century" panose="02040604050505020304" pitchFamily="18" charset="0"/>
                <a:ea typeface="Times New Roman" panose="02020603050405020304" pitchFamily="18" charset="0"/>
                <a:cs typeface="Calibri" panose="020F0502020204030204" pitchFamily="34" charset="0"/>
              </a:rPr>
              <a:t>SalePrice</a:t>
            </a:r>
            <a:r>
              <a:rPr lang="en-IN" sz="165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t>
            </a:r>
            <a:r>
              <a:rPr lang="en-IN" sz="1650" dirty="0">
                <a:effectLst/>
                <a:latin typeface="Century" panose="02040604050505020304" pitchFamily="18" charset="0"/>
                <a:ea typeface="Calibri" panose="020F0502020204030204" pitchFamily="34" charset="0"/>
                <a:cs typeface="Times New Roman" panose="02020603050405020304" pitchFamily="18" charset="0"/>
              </a:rPr>
              <a:t>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paved type of road access to property (Street)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Slightly irregular (IR1), Moderately Irregular (IR2) and Irregular (IR3) shape of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LotShape</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Hillside - Significant slope from side to side (HLS) Flatness of the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LandContour</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Cul-de-sac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CulDSac</a:t>
            </a:r>
            <a:r>
              <a:rPr lang="en-IN" sz="1650" dirty="0">
                <a:effectLst/>
                <a:latin typeface="Century" panose="02040604050505020304" pitchFamily="18" charset="0"/>
                <a:ea typeface="Calibri" panose="020F0502020204030204" pitchFamily="34" charset="0"/>
                <a:cs typeface="Times New Roman" panose="02020603050405020304" pitchFamily="18" charset="0"/>
              </a:rPr>
              <a:t>) Lot configuration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LotConfig</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all types of Slope of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LandSlope</a:t>
            </a:r>
            <a:r>
              <a:rPr lang="en-IN" sz="1650" dirty="0">
                <a:effectLst/>
                <a:latin typeface="Century" panose="02040604050505020304" pitchFamily="18" charset="0"/>
                <a:ea typeface="Calibri" panose="020F0502020204030204" pitchFamily="34" charset="0"/>
                <a:cs typeface="Times New Roman" panose="02020603050405020304" pitchFamily="18" charset="0"/>
              </a:rPr>
              <a:t>) i.e., Gentle slope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Gtl</a:t>
            </a:r>
            <a:r>
              <a:rPr lang="en-IN" sz="1650" dirty="0">
                <a:effectLst/>
                <a:latin typeface="Century" panose="02040604050505020304" pitchFamily="18" charset="0"/>
                <a:ea typeface="Calibri" panose="020F0502020204030204" pitchFamily="34" charset="0"/>
                <a:cs typeface="Times New Roman" panose="02020603050405020304" pitchFamily="18" charset="0"/>
              </a:rPr>
              <a:t>), Moderate Slope (Mod) and Severe Slope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Sev</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Northridge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NoRidge</a:t>
            </a:r>
            <a:r>
              <a:rPr lang="en-IN" sz="1650" dirty="0">
                <a:effectLst/>
                <a:latin typeface="Century" panose="02040604050505020304" pitchFamily="18" charset="0"/>
                <a:ea typeface="Calibri" panose="020F0502020204030204" pitchFamily="34" charset="0"/>
                <a:cs typeface="Times New Roman" panose="02020603050405020304" pitchFamily="18" charset="0"/>
              </a:rPr>
              <a:t>) locations within Ames city limits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Neighborhood</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Within 200' of North-South Railroad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RRNn</a:t>
            </a:r>
            <a:r>
              <a:rPr lang="en-IN" sz="1650" dirty="0">
                <a:effectLst/>
                <a:latin typeface="Century" panose="02040604050505020304" pitchFamily="18" charset="0"/>
                <a:ea typeface="Calibri" panose="020F0502020204030204" pitchFamily="34" charset="0"/>
                <a:cs typeface="Times New Roman" panose="02020603050405020304" pitchFamily="18" charset="0"/>
              </a:rPr>
              <a:t>), Adjacent to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postive</a:t>
            </a:r>
            <a:r>
              <a:rPr lang="en-IN" sz="1650" dirty="0">
                <a:effectLst/>
                <a:latin typeface="Century" panose="02040604050505020304" pitchFamily="18" charset="0"/>
                <a:ea typeface="Calibri" panose="020F0502020204030204" pitchFamily="34" charset="0"/>
                <a:cs typeface="Times New Roman" panose="02020603050405020304" pitchFamily="18" charset="0"/>
              </a:rPr>
              <a:t> off-site feature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PosA</a:t>
            </a:r>
            <a:r>
              <a:rPr lang="en-IN" sz="1650" dirty="0">
                <a:effectLst/>
                <a:latin typeface="Century" panose="02040604050505020304" pitchFamily="18" charset="0"/>
                <a:ea typeface="Calibri" panose="020F0502020204030204" pitchFamily="34" charset="0"/>
                <a:cs typeface="Times New Roman" panose="02020603050405020304" pitchFamily="18" charset="0"/>
              </a:rPr>
              <a:t>) and Near positive off-site feature--park, greenbelt, etc.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PosN</a:t>
            </a:r>
            <a:r>
              <a:rPr lang="en-IN" sz="1650" dirty="0">
                <a:effectLst/>
                <a:latin typeface="Century" panose="02040604050505020304" pitchFamily="18" charset="0"/>
                <a:ea typeface="Calibri" panose="020F0502020204030204" pitchFamily="34" charset="0"/>
                <a:cs typeface="Times New Roman" panose="02020603050405020304" pitchFamily="18" charset="0"/>
              </a:rPr>
              <a:t>) Proximity to various conditions(Condition1) has the maximum SalePrice.</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Adjacent to positive off-site feature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PosA</a:t>
            </a:r>
            <a:r>
              <a:rPr lang="en-IN" sz="1650" dirty="0">
                <a:effectLst/>
                <a:latin typeface="Century" panose="02040604050505020304" pitchFamily="18" charset="0"/>
                <a:ea typeface="Calibri" panose="020F0502020204030204" pitchFamily="34" charset="0"/>
                <a:cs typeface="Times New Roman" panose="02020603050405020304" pitchFamily="18" charset="0"/>
              </a:rPr>
              <a:t>) and Near positive off-site feature--park, greenbelt, etc.(</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PosN</a:t>
            </a:r>
            <a:r>
              <a:rPr lang="en-IN" sz="1650" dirty="0">
                <a:effectLst/>
                <a:latin typeface="Century" panose="02040604050505020304" pitchFamily="18" charset="0"/>
                <a:ea typeface="Calibri" panose="020F0502020204030204" pitchFamily="34" charset="0"/>
                <a:cs typeface="Times New Roman" panose="02020603050405020304" pitchFamily="18" charset="0"/>
              </a:rPr>
              <a:t>) Proximity to various conditions (if more than one is present) (Condition2) has maximum SalePrice.</a:t>
            </a:r>
            <a:endParaRPr lang="en-IN" sz="1650" dirty="0">
              <a:latin typeface="Century" panose="020406040505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25954-0053-4532-A0E9-652398C3485A}"/>
              </a:ext>
            </a:extLst>
          </p:cNvPr>
          <p:cNvSpPr>
            <a:spLocks noGrp="1"/>
          </p:cNvSpPr>
          <p:nvPr>
            <p:ph type="title"/>
          </p:nvPr>
        </p:nvSpPr>
        <p:spPr>
          <a:xfrm>
            <a:off x="1522413" y="1"/>
            <a:ext cx="9829799" cy="620688"/>
          </a:xfrm>
        </p:spPr>
        <p:txBody>
          <a:bodyPr>
            <a:normAutofit fontScale="90000"/>
          </a:bodyPr>
          <a:lstStyle/>
          <a:p>
            <a:r>
              <a:rPr lang="en-IN" dirty="0"/>
              <a:t>Vizualization of Categorical columns:</a:t>
            </a:r>
          </a:p>
        </p:txBody>
      </p:sp>
      <p:pic>
        <p:nvPicPr>
          <p:cNvPr id="6" name="Picture 5">
            <a:extLst>
              <a:ext uri="{FF2B5EF4-FFF2-40B4-BE49-F238E27FC236}">
                <a16:creationId xmlns:a16="http://schemas.microsoft.com/office/drawing/2014/main" id="{B8E34FEF-FC4F-463F-A931-2834EEEB898C}"/>
              </a:ext>
            </a:extLst>
          </p:cNvPr>
          <p:cNvPicPr/>
          <p:nvPr/>
        </p:nvPicPr>
        <p:blipFill rotWithShape="1">
          <a:blip r:embed="rId2" cstate="print">
            <a:extLst>
              <a:ext uri="{28A0092B-C50C-407E-A947-70E740481C1C}">
                <a14:useLocalDpi xmlns:a14="http://schemas.microsoft.com/office/drawing/2010/main" val="0"/>
              </a:ext>
            </a:extLst>
          </a:blip>
          <a:srcRect t="23056" b="53888"/>
          <a:stretch/>
        </p:blipFill>
        <p:spPr bwMode="auto">
          <a:xfrm>
            <a:off x="1053852" y="620689"/>
            <a:ext cx="11134973"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208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E4C9B-B255-4978-BF32-232E82D3BE77}"/>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9BE7D463-C0BA-4950-A1BA-7DDD36082897}"/>
              </a:ext>
            </a:extLst>
          </p:cNvPr>
          <p:cNvSpPr>
            <a:spLocks noGrp="1"/>
          </p:cNvSpPr>
          <p:nvPr>
            <p:ph idx="1"/>
          </p:nvPr>
        </p:nvSpPr>
        <p:spPr>
          <a:xfrm>
            <a:off x="33654" y="1364432"/>
            <a:ext cx="11893406" cy="5112568"/>
          </a:xfrm>
        </p:spPr>
        <p:txBody>
          <a:bodyPr>
            <a:normAutofit/>
          </a:bodyPr>
          <a:lstStyle/>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Single-family Detached(1Fam) and Townhouse End Unit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TwnhsE</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dwelling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BldgType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2Story and Two and one-half story: 2nd level finished(2.5Fin) Style of dwelling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HouseStyle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Shed Type of roof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RoofStyle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Wood Shingles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WdShngl</a:t>
            </a:r>
            <a:r>
              <a:rPr lang="en-IN" sz="1800" dirty="0">
                <a:effectLst/>
                <a:latin typeface="Century" panose="02040604050505020304" pitchFamily="18" charset="0"/>
                <a:ea typeface="Calibri" panose="020F0502020204030204" pitchFamily="34" charset="0"/>
                <a:cs typeface="Times New Roman" panose="02020603050405020304" pitchFamily="18" charset="0"/>
              </a:rPr>
              <a:t>) Roof material (RoofMat1)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Cement Board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CemntBd</a:t>
            </a:r>
            <a:r>
              <a:rPr lang="en-IN" sz="1800" dirty="0">
                <a:effectLst/>
                <a:latin typeface="Century" panose="02040604050505020304" pitchFamily="18" charset="0"/>
                <a:ea typeface="Calibri" panose="020F0502020204030204" pitchFamily="34" charset="0"/>
                <a:cs typeface="Times New Roman" panose="02020603050405020304" pitchFamily="18" charset="0"/>
              </a:rPr>
              <a:t>), Imitation Stucco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ImStucc</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Stone type of Exterior covering on house(Exterior1st)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Cement Board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CemntBd</a:t>
            </a:r>
            <a:r>
              <a:rPr lang="en-IN" sz="1800" dirty="0">
                <a:effectLst/>
                <a:latin typeface="Century" panose="02040604050505020304" pitchFamily="18" charset="0"/>
                <a:ea typeface="Calibri" panose="020F0502020204030204" pitchFamily="34" charset="0"/>
                <a:cs typeface="Times New Roman" panose="02020603050405020304" pitchFamily="18" charset="0"/>
              </a:rPr>
              <a:t>), Imitation Stucco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ImStucc</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other Exterior covering on house (if more than one material) (Exterior2) has maximum SalePrice.</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Stone Masonry veneer type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MasvnrType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quality of the material on the exterior(</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ExterQual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present condition of the material on the exterior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ExterCond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0" indent="0">
              <a:buNone/>
            </a:pPr>
            <a:endParaRPr lang="en-IN" dirty="0"/>
          </a:p>
        </p:txBody>
      </p:sp>
    </p:spTree>
    <p:extLst>
      <p:ext uri="{BB962C8B-B14F-4D97-AF65-F5344CB8AC3E}">
        <p14:creationId xmlns:p14="http://schemas.microsoft.com/office/powerpoint/2010/main" val="371138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850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E392-122A-441B-8110-776EF37ADA83}"/>
              </a:ext>
            </a:extLst>
          </p:cNvPr>
          <p:cNvSpPr>
            <a:spLocks noGrp="1"/>
          </p:cNvSpPr>
          <p:nvPr>
            <p:ph type="title"/>
          </p:nvPr>
        </p:nvSpPr>
        <p:spPr>
          <a:xfrm>
            <a:off x="1522413" y="1"/>
            <a:ext cx="9829799" cy="620688"/>
          </a:xfrm>
        </p:spPr>
        <p:txBody>
          <a:bodyPr>
            <a:normAutofit fontScale="90000"/>
          </a:bodyPr>
          <a:lstStyle/>
          <a:p>
            <a:r>
              <a:rPr lang="en-IN" dirty="0"/>
              <a:t>Vizualization of categorical columns:</a:t>
            </a:r>
          </a:p>
        </p:txBody>
      </p:sp>
      <p:pic>
        <p:nvPicPr>
          <p:cNvPr id="5" name="Picture 4">
            <a:extLst>
              <a:ext uri="{FF2B5EF4-FFF2-40B4-BE49-F238E27FC236}">
                <a16:creationId xmlns:a16="http://schemas.microsoft.com/office/drawing/2014/main" id="{A37C5320-6A35-4078-82B3-1803670421C2}"/>
              </a:ext>
            </a:extLst>
          </p:cNvPr>
          <p:cNvPicPr/>
          <p:nvPr/>
        </p:nvPicPr>
        <p:blipFill rotWithShape="1">
          <a:blip r:embed="rId2" cstate="print">
            <a:extLst>
              <a:ext uri="{28A0092B-C50C-407E-A947-70E740481C1C}">
                <a14:useLocalDpi xmlns:a14="http://schemas.microsoft.com/office/drawing/2010/main" val="0"/>
              </a:ext>
            </a:extLst>
          </a:blip>
          <a:srcRect t="45995" b="30854"/>
          <a:stretch/>
        </p:blipFill>
        <p:spPr bwMode="auto">
          <a:xfrm>
            <a:off x="1053853" y="620689"/>
            <a:ext cx="11134972"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972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6DA7-CCE9-4994-9671-33DE36D9BBD1}"/>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6E3F1AD6-6BDA-417A-BE76-27AD1D5B5D94}"/>
              </a:ext>
            </a:extLst>
          </p:cNvPr>
          <p:cNvSpPr>
            <a:spLocks noGrp="1"/>
          </p:cNvSpPr>
          <p:nvPr>
            <p:ph idx="1"/>
          </p:nvPr>
        </p:nvSpPr>
        <p:spPr>
          <a:xfrm>
            <a:off x="1197868" y="1700808"/>
            <a:ext cx="10801199" cy="5040560"/>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Poured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Contrete</a:t>
            </a: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PConc</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foundation (Foundation)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(100+ inches) (Ex) height of the basement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(Gd) general condition of the basement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Exposure (Gd) of walkout or garden level walls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BsmtExposure</a:t>
            </a:r>
            <a:r>
              <a:rPr lang="en-IN" sz="1800" dirty="0">
                <a:effectLst/>
                <a:latin typeface="Century" panose="02040604050505020304" pitchFamily="18" charset="0"/>
                <a:ea typeface="Calibri" panose="020F0502020204030204" pitchFamily="34" charset="0"/>
                <a:cs typeface="Times New Roman" panose="02020603050405020304" pitchFamily="18" charset="0"/>
              </a:rPr>
              <a:t>) has maximum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Living Quarters (GLQ) of basement finished area (BsmtFinType1) has maximum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Living Quarters (GLQ) and Average Living Quarters (ALQ) of basement finished area (if multiple types) (BsmtFinType2) has maximum SalePrice. </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Gas forced warm air furnace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GasA</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Gas hot water or steam heat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GasW</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heating(Heating) has high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Heating quality and condition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HeatingQC</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building having Central air conditioning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CentralAir</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endParaRPr lang="en-IN" dirty="0">
              <a:latin typeface="Century" panose="02040604050505020304" pitchFamily="18" charset="0"/>
            </a:endParaRPr>
          </a:p>
        </p:txBody>
      </p:sp>
    </p:spTree>
    <p:extLst>
      <p:ext uri="{BB962C8B-B14F-4D97-AF65-F5344CB8AC3E}">
        <p14:creationId xmlns:p14="http://schemas.microsoft.com/office/powerpoint/2010/main" val="51328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7530-3F6E-4B20-9099-68AE3A1DCF76}"/>
              </a:ext>
            </a:extLst>
          </p:cNvPr>
          <p:cNvSpPr>
            <a:spLocks noGrp="1"/>
          </p:cNvSpPr>
          <p:nvPr>
            <p:ph type="title"/>
          </p:nvPr>
        </p:nvSpPr>
        <p:spPr>
          <a:xfrm>
            <a:off x="1522413" y="1"/>
            <a:ext cx="9829799" cy="620688"/>
          </a:xfrm>
        </p:spPr>
        <p:txBody>
          <a:bodyPr>
            <a:normAutofit fontScale="90000"/>
          </a:bodyPr>
          <a:lstStyle/>
          <a:p>
            <a:r>
              <a:rPr lang="en-IN" dirty="0"/>
              <a:t>Vizualization of categorical columns:</a:t>
            </a:r>
          </a:p>
        </p:txBody>
      </p:sp>
      <p:pic>
        <p:nvPicPr>
          <p:cNvPr id="6" name="Picture 5">
            <a:extLst>
              <a:ext uri="{FF2B5EF4-FFF2-40B4-BE49-F238E27FC236}">
                <a16:creationId xmlns:a16="http://schemas.microsoft.com/office/drawing/2014/main" id="{0B5837EE-9044-4C38-9F24-DB83821DA10C}"/>
              </a:ext>
            </a:extLst>
          </p:cNvPr>
          <p:cNvPicPr/>
          <p:nvPr/>
        </p:nvPicPr>
        <p:blipFill rotWithShape="1">
          <a:blip r:embed="rId2" cstate="print">
            <a:extLst>
              <a:ext uri="{28A0092B-C50C-407E-A947-70E740481C1C}">
                <a14:useLocalDpi xmlns:a14="http://schemas.microsoft.com/office/drawing/2010/main" val="0"/>
              </a:ext>
            </a:extLst>
          </a:blip>
          <a:srcRect t="69066" b="7783"/>
          <a:stretch/>
        </p:blipFill>
        <p:spPr bwMode="auto">
          <a:xfrm>
            <a:off x="1053851" y="620689"/>
            <a:ext cx="11134973"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193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8863-F7BC-48DC-B9FE-C11B450D07E9}"/>
              </a:ext>
            </a:extLst>
          </p:cNvPr>
          <p:cNvSpPr>
            <a:spLocks noGrp="1"/>
          </p:cNvSpPr>
          <p:nvPr>
            <p:ph type="title"/>
          </p:nvPr>
        </p:nvSpPr>
        <p:spPr>
          <a:xfrm>
            <a:off x="1522413" y="836712"/>
            <a:ext cx="9829799" cy="864096"/>
          </a:xfrm>
        </p:spPr>
        <p:txBody>
          <a:bodyPr/>
          <a:lstStyle/>
          <a:p>
            <a:r>
              <a:rPr lang="en-IN" dirty="0"/>
              <a:t>Observations:</a:t>
            </a:r>
          </a:p>
        </p:txBody>
      </p:sp>
      <p:sp>
        <p:nvSpPr>
          <p:cNvPr id="3" name="Content Placeholder 2">
            <a:extLst>
              <a:ext uri="{FF2B5EF4-FFF2-40B4-BE49-F238E27FC236}">
                <a16:creationId xmlns:a16="http://schemas.microsoft.com/office/drawing/2014/main" id="{C0D7C2E3-3C18-4EA8-AA31-C0CCDC4E75E0}"/>
              </a:ext>
            </a:extLst>
          </p:cNvPr>
          <p:cNvSpPr>
            <a:spLocks noGrp="1"/>
          </p:cNvSpPr>
          <p:nvPr>
            <p:ph idx="1"/>
          </p:nvPr>
        </p:nvSpPr>
        <p:spPr>
          <a:xfrm>
            <a:off x="186688" y="1628800"/>
            <a:ext cx="11668364" cy="5040560"/>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Standard Circuit Breakers &amp; Romex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Sbrkr</a:t>
            </a:r>
            <a:r>
              <a:rPr lang="en-IN" sz="1800" dirty="0">
                <a:effectLst/>
                <a:latin typeface="Century" panose="02040604050505020304" pitchFamily="18" charset="0"/>
                <a:ea typeface="Calibri" panose="020F0502020204030204" pitchFamily="34" charset="0"/>
                <a:cs typeface="Times New Roman" panose="02020603050405020304" pitchFamily="18" charset="0"/>
              </a:rPr>
              <a:t>) of Electrical system (Electrical) the SalePrice is Maximum.</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Kitchen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KitchenQual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Typical Functionality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Typ</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Home functionality (Assume typical unless deductions are warranted) (Functional)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 Exceptional Masonry Fireplace (Ex) of Fireplace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FireplaceQual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has highest SalePrice. </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Built-In (Garage part of house - typically has room above garage)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BuiltIn</a:t>
            </a:r>
            <a:r>
              <a:rPr lang="en-IN" sz="1800" dirty="0">
                <a:effectLst/>
                <a:latin typeface="Century" panose="02040604050505020304" pitchFamily="18" charset="0"/>
                <a:ea typeface="Calibri" panose="020F0502020204030204" pitchFamily="34" charset="0"/>
                <a:cs typeface="Times New Roman" panose="02020603050405020304" pitchFamily="18" charset="0"/>
              </a:rPr>
              <a:t>) Garage location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maximum.</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Completely finished (Fin) Interior of the garage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GarageFinish</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Garage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Typical/Average (TA) and Good (Gd) Garage condition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having Paved driveway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PavedDrive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SalePriceis high.</a:t>
            </a:r>
            <a:endParaRPr lang="en-IN" dirty="0">
              <a:latin typeface="Century" panose="02040604050505020304" pitchFamily="18" charset="0"/>
            </a:endParaRPr>
          </a:p>
        </p:txBody>
      </p:sp>
    </p:spTree>
    <p:extLst>
      <p:ext uri="{BB962C8B-B14F-4D97-AF65-F5344CB8AC3E}">
        <p14:creationId xmlns:p14="http://schemas.microsoft.com/office/powerpoint/2010/main" val="407723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9D4B-01AC-45CD-809D-5EF8D3BA6AFC}"/>
              </a:ext>
            </a:extLst>
          </p:cNvPr>
          <p:cNvSpPr>
            <a:spLocks noGrp="1"/>
          </p:cNvSpPr>
          <p:nvPr>
            <p:ph type="title"/>
          </p:nvPr>
        </p:nvSpPr>
        <p:spPr>
          <a:xfrm>
            <a:off x="1522413" y="0"/>
            <a:ext cx="9829799" cy="688975"/>
          </a:xfrm>
        </p:spPr>
        <p:txBody>
          <a:bodyPr/>
          <a:lstStyle/>
          <a:p>
            <a:r>
              <a:rPr lang="en-IN" dirty="0"/>
              <a:t>Vizualization of categorical columns:</a:t>
            </a:r>
          </a:p>
        </p:txBody>
      </p:sp>
      <p:pic>
        <p:nvPicPr>
          <p:cNvPr id="10" name="Content Placeholder 3">
            <a:extLst>
              <a:ext uri="{FF2B5EF4-FFF2-40B4-BE49-F238E27FC236}">
                <a16:creationId xmlns:a16="http://schemas.microsoft.com/office/drawing/2014/main" id="{0D14ED80-9118-41BC-BB4A-45A7D61E903E}"/>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91885" r="32846" b="-1"/>
          <a:stretch/>
        </p:blipFill>
        <p:spPr bwMode="auto">
          <a:xfrm>
            <a:off x="1845940" y="1052736"/>
            <a:ext cx="8496944" cy="2808312"/>
          </a:xfrm>
          <a:prstGeom prst="rect">
            <a:avLst/>
          </a:prstGeom>
          <a:noFill/>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0547DE9D-11F5-4FE7-8F13-1D6EF12D795F}"/>
              </a:ext>
            </a:extLst>
          </p:cNvPr>
          <p:cNvSpPr txBox="1"/>
          <p:nvPr/>
        </p:nvSpPr>
        <p:spPr>
          <a:xfrm>
            <a:off x="1197868" y="4005064"/>
            <a:ext cx="10873208" cy="1791581"/>
          </a:xfrm>
          <a:prstGeom prst="rect">
            <a:avLst/>
          </a:prstGeom>
          <a:noFill/>
        </p:spPr>
        <p:txBody>
          <a:bodyPr wrap="square">
            <a:spAutoFit/>
          </a:bodyPr>
          <a:lstStyle/>
          <a:p>
            <a:pPr lvl="0">
              <a:lnSpc>
                <a:spcPct val="107000"/>
              </a:lnSpc>
            </a:pPr>
            <a:r>
              <a:rPr lang="en-IN" sz="3200" dirty="0">
                <a:solidFill>
                  <a:schemeClr val="accent1">
                    <a:lumMod val="50000"/>
                  </a:schemeClr>
                </a:solidFill>
                <a:latin typeface="+mj-lt"/>
                <a:ea typeface="Calibri" panose="020F0502020204030204" pitchFamily="34" charset="0"/>
                <a:cs typeface="Times New Roman" panose="02020603050405020304" pitchFamily="18" charset="0"/>
              </a:rPr>
              <a:t>Observations:</a:t>
            </a:r>
            <a:endParaRPr lang="en-IN" sz="3200" dirty="0">
              <a:solidFill>
                <a:schemeClr val="accent1">
                  <a:lumMod val="50000"/>
                </a:schemeClr>
              </a:solidFill>
              <a:effectLst/>
              <a:latin typeface="+mj-lt"/>
              <a:ea typeface="Calibri" panose="020F0502020204030204" pitchFamily="34" charset="0"/>
              <a:cs typeface="Times New Roman" panose="02020603050405020304" pitchFamily="18" charset="0"/>
            </a:endParaRPr>
          </a:p>
          <a:p>
            <a:pPr marL="285750" lvl="0" indent="-285750">
              <a:lnSpc>
                <a:spcPct val="107000"/>
              </a:lnSpc>
              <a:buFont typeface="Wingdings" panose="05000000000000000000" pitchFamily="2" charset="2"/>
              <a:buChar char="ü"/>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Home just constructed and sold (New) and Contract 15% Down payment regular terms (Con) of type of sale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SaleType</a:t>
            </a:r>
            <a:r>
              <a:rPr lang="en-IN" sz="1800" dirty="0">
                <a:effectLst/>
                <a:latin typeface="Calibri" panose="020F0502020204030204" pitchFamily="34" charset="0"/>
                <a:ea typeface="Calibri" panose="020F0502020204030204" pitchFamily="34" charset="0"/>
                <a:cs typeface="Times New Roman" panose="02020603050405020304" pitchFamily="18" charset="0"/>
              </a:rPr>
              <a:t>) as highest SalePrice.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Home was not completed when last assessed (associated with New Homes) (Partial) Condition of sale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SalesCondition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the SalePrice is maximum.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001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box plot for each pair of categorical features that shows the relation with the median sale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reg plot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SalePrice.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In my datasets I found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imputation method to replace null values. To remove outliers I have used percentile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Ordinal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218418" y="1292714"/>
            <a:ext cx="11564626"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SalePrice was my target and it was a continuous column so this perticular problem was regression problem. And I have used all regression algorithms to build my model. By looking into the difference of r2 score and cross validation score I found </a:t>
            </a:r>
            <a:r>
              <a:rPr lang="en-IN" sz="19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r>
              <a:rPr lang="en-IN" sz="1900" dirty="0">
                <a:effectLst/>
                <a:latin typeface="Century" panose="02040604050505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Linear Regression</a:t>
            </a:r>
          </a:p>
          <a:p>
            <a:pPr marL="342900" lvl="0" indent="-342900">
              <a:lnSpc>
                <a:spcPct val="107000"/>
              </a:lnSpc>
              <a:spcBef>
                <a:spcPts val="300"/>
              </a:spcBef>
              <a:spcAft>
                <a:spcPts val="300"/>
              </a:spcAft>
              <a:buFont typeface="Wingdings" panose="05000000000000000000" pitchFamily="2" charset="2"/>
              <a:buChar char=""/>
            </a:pPr>
            <a:r>
              <a:rPr lang="en-IN" sz="1900" dirty="0">
                <a:latin typeface="Century" panose="02040604050505020304" pitchFamily="18" charset="0"/>
                <a:ea typeface="Calibri" panose="020F0502020204030204" pitchFamily="34" charset="0"/>
                <a:cs typeface="Times New Roman" panose="02020603050405020304" pitchFamily="18" charset="0"/>
              </a:rPr>
              <a:t>Elastic Net Regression</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Support Vector Regressor</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RandomForestRegressor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 Tree Regressor</a:t>
            </a:r>
          </a:p>
          <a:p>
            <a:pPr marL="342900" lvl="0" indent="-342900">
              <a:lnSpc>
                <a:spcPct val="107000"/>
              </a:lnSpc>
              <a:spcBef>
                <a:spcPts val="300"/>
              </a:spcBef>
              <a:spcAft>
                <a:spcPts val="300"/>
              </a:spcAft>
              <a:buFont typeface="Wingdings" panose="05000000000000000000" pitchFamily="2" charset="2"/>
              <a:buChar char=""/>
            </a:pPr>
            <a:r>
              <a:rPr lang="en-IN" sz="1900" dirty="0">
                <a:latin typeface="Century" panose="02040604050505020304" pitchFamily="18" charset="0"/>
                <a:ea typeface="Calibri" panose="020F0502020204030204" pitchFamily="34" charset="0"/>
                <a:cs typeface="Times New Roman" panose="02020603050405020304" pitchFamily="18" charset="0"/>
              </a:rPr>
              <a:t>Ada Boosting Algorithm</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DecisionTreeRegressor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240367" y="185324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test values.</a:t>
            </a:r>
          </a:p>
          <a:p>
            <a:pPr>
              <a:spcBef>
                <a:spcPts val="300"/>
              </a:spcBef>
              <a:spcAft>
                <a:spcPts val="300"/>
              </a:spcAft>
              <a:buFont typeface="Wingdings" panose="05000000000000000000" pitchFamily="2" charset="2"/>
              <a:buChar char="ü"/>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a:t>
            </a:r>
            <a:r>
              <a:rPr lang="en-IN" sz="1800" b="1" dirty="0" err="1">
                <a:effectLst/>
                <a:latin typeface="Calibri" panose="020F0502020204030204" pitchFamily="34" charset="0"/>
                <a:ea typeface="Calibri" panose="020F0502020204030204" pitchFamily="34" charset="0"/>
                <a:cs typeface="Calibri" panose="020F0502020204030204" pitchFamily="34" charset="0"/>
              </a:rPr>
              <a:t>SalePrice</a:t>
            </a:r>
            <a:r>
              <a:rPr lang="en-IN" sz="1800" b="1" dirty="0">
                <a:effectLst/>
                <a:latin typeface="Calibri" panose="020F0502020204030204" pitchFamily="34" charset="0"/>
                <a:ea typeface="Calibri" panose="020F0502020204030204" pitchFamily="34" charset="0"/>
                <a:cs typeface="Calibri" panose="020F0502020204030204" pitchFamily="34" charset="0"/>
              </a:rPr>
              <a:t> for test dataset using saved model of train dataset, and the predictions look good. I have also saved my predictions for further analysis.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300"/>
              </a:spcBef>
              <a:spcAft>
                <a:spcPts val="300"/>
              </a:spcAft>
              <a:buNone/>
            </a:pP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spcBef>
                <a:spcPts val="300"/>
              </a:spcBef>
              <a:spcAft>
                <a:spcPts val="300"/>
              </a:spcAft>
              <a:buNone/>
            </a:pPr>
            <a:endParaRPr lang="en-IN" dirty="0">
              <a:latin typeface="Century" panose="02040604050505020304" pitchFamily="18" charset="0"/>
            </a:endParaRPr>
          </a:p>
        </p:txBody>
      </p:sp>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1700808"/>
            <a:ext cx="9829799" cy="4968552"/>
          </a:xfrm>
        </p:spPr>
        <p:txBody>
          <a:bodyPr>
            <a:normAutofit lnSpcReduction="10000"/>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house prices.</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 We have mentioned the step by step procedure to analyse the dataset and finding the correlation between the features. Thus we can select the features which are not correlated to each other and are independent in nature. </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Those feature sets were then given as an input to five algorithms and a csv file was generated consisting of predicted house prices. </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Hence we calculated the performance of each model using different performance metrics and compared them based on these metrics. Then we have also saved the dataframe of predicted prices of test dataset.</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property research is still at an early stage. We hope this study has moved a small step ahead in providing some methodological and empirical contributions to property appraisal, and presenting an alternative approach to the valuation of housing prices. </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property transaction data from a larger geographical location with more features, or analysing other property types beyond housing development.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Housing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train dataset.</a:t>
            </a:r>
          </a:p>
          <a:p>
            <a:pPr lvl="1"/>
            <a:r>
              <a:rPr lang="en-US" dirty="0">
                <a:solidFill>
                  <a:schemeClr val="tx2"/>
                </a:solidFill>
                <a:latin typeface="Century" panose="02040604050505020304" pitchFamily="18" charset="0"/>
              </a:rPr>
              <a:t>Predicting Housing Price for test dataset.</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834050DB-14F7-4211-BAC1-DC7125BEBCD4}"/>
              </a:ext>
            </a:extLst>
          </p:cNvPr>
          <p:cNvSpPr>
            <a:spLocks noGrp="1"/>
          </p:cNvSpPr>
          <p:nvPr>
            <p:ph idx="1"/>
          </p:nvPr>
        </p:nvSpPr>
        <p:spPr>
          <a:xfrm>
            <a:off x="1053852" y="2662519"/>
            <a:ext cx="8944211" cy="4195481"/>
          </a:xfrm>
        </p:spPr>
        <p:txBody>
          <a:bodyPr>
            <a:normAutofit/>
          </a:bodyPr>
          <a:lstStyle/>
          <a:p>
            <a:pPr marL="0" indent="0" algn="ctr">
              <a:buNone/>
            </a:pPr>
            <a:r>
              <a:rPr lang="en-IN" sz="4000" b="1" dirty="0"/>
              <a:t>THANK YOU</a:t>
            </a:r>
          </a:p>
        </p:txBody>
      </p:sp>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p:txBody>
          <a:bodyPr>
            <a:normAutofit/>
          </a:bodyPr>
          <a:lstStyle/>
          <a:p>
            <a:pPr marL="0" indent="0">
              <a:buNone/>
            </a:pPr>
            <a:r>
              <a:rPr lang="en-US" sz="2000" dirty="0">
                <a:latin typeface="Century" panose="02040604050505020304" pitchFamily="18" charset="0"/>
              </a:rPr>
              <a:t>For this company wants to know: </a:t>
            </a:r>
          </a:p>
          <a:p>
            <a:pPr marL="0" indent="0">
              <a:buNone/>
            </a:pPr>
            <a:r>
              <a:rPr lang="en-US" sz="2000" dirty="0">
                <a:latin typeface="Century" panose="02040604050505020304" pitchFamily="18" charset="0"/>
              </a:rPr>
              <a:t>• Which variables are important to predict the price of variable? </a:t>
            </a:r>
          </a:p>
          <a:p>
            <a:pPr marL="0" indent="0">
              <a:buNone/>
            </a:pPr>
            <a:r>
              <a:rPr lang="en-US" sz="2000" dirty="0">
                <a:latin typeface="Century" panose="02040604050505020304" pitchFamily="18" charset="0"/>
              </a:rPr>
              <a:t>• Build a regression model to predict the sales price</a:t>
            </a:r>
            <a:endParaRPr lang="en-IN" sz="2000" dirty="0">
              <a:latin typeface="Century" panose="02040604050505020304" pitchFamily="18" charset="0"/>
            </a:endParaRP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p:txBody>
          <a:bodyPr>
            <a:normAutofit/>
          </a:bodyPr>
          <a:lstStyle/>
          <a:p>
            <a:pPr marL="0" indent="0">
              <a:buNone/>
            </a:pPr>
            <a:r>
              <a:rPr lang="en-IN" dirty="0"/>
              <a:t> </a:t>
            </a:r>
            <a:r>
              <a:rPr lang="en-US" sz="2000" dirty="0">
                <a:latin typeface="Century" panose="02040604050505020304" pitchFamily="18"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pPr marL="0" indent="0">
              <a:buNone/>
            </a:pPr>
            <a:r>
              <a:rPr lang="en-US" sz="2000" dirty="0">
                <a:latin typeface="Century" panose="02040604050505020304" pitchFamily="18" charset="0"/>
              </a:rPr>
              <a:t>The company is looking at prospective properties to buy houses to enter the market. You are required to build a model using Machine Learning in order to predict the actual value of the prospective properties and decide whether to invest in them or not. </a:t>
            </a: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Housing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 y="1984248"/>
            <a:ext cx="12188824" cy="2740896"/>
          </a:xfrm>
        </p:spPr>
        <p:txBody>
          <a:bodyPr/>
          <a:lstStyle/>
          <a:p>
            <a:pPr>
              <a:buFont typeface="Wingdings" panose="05000000000000000000" pitchFamily="2" charset="2"/>
              <a:buChar char="ü"/>
            </a:pPr>
            <a:r>
              <a:rPr lang="en-IN" sz="2400" dirty="0"/>
              <a:t> </a:t>
            </a:r>
            <a:r>
              <a:rPr lang="en-US" sz="2000" b="0" i="0" dirty="0">
                <a:effectLst/>
                <a:latin typeface="Century" panose="02040604050505020304" pitchFamily="18" charset="0"/>
              </a:rPr>
              <a:t>Prediction house prices are </a:t>
            </a:r>
            <a:r>
              <a:rPr lang="en-US" sz="2000" b="1" i="0" dirty="0">
                <a:effectLst/>
                <a:latin typeface="Century" panose="02040604050505020304" pitchFamily="18" charset="0"/>
              </a:rPr>
              <a:t>expected to help people who plan to buy a house</a:t>
            </a:r>
            <a:r>
              <a:rPr lang="en-US" sz="2000" b="0" i="0" dirty="0">
                <a:effectLst/>
                <a:latin typeface="Century" panose="02040604050505020304" pitchFamily="18" charset="0"/>
              </a:rPr>
              <a:t> so they can know the price range in the future, then they can plan their finance well. In addition, house price predictions are also beneficial for property investors to know the trend of housing prices in a certain location.</a:t>
            </a:r>
            <a:endParaRPr lang="en-IN" sz="2000" dirty="0">
              <a:latin typeface="Century" panose="02040604050505020304" pitchFamily="18"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Housing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31912" y="2202558"/>
            <a:ext cx="9790820" cy="4187952"/>
          </a:xfrm>
        </p:spPr>
        <p:txBody>
          <a:bodyPr>
            <a:normAutofit/>
          </a:bodyPr>
          <a:lstStyle/>
          <a:p>
            <a:pPr>
              <a:buFont typeface="Wingdings" panose="05000000000000000000" pitchFamily="2" charset="2"/>
              <a:buChar char="ü"/>
            </a:pPr>
            <a:r>
              <a:rPr lang="en-IN" sz="2200" dirty="0">
                <a:latin typeface="Century" panose="02040604050505020304" pitchFamily="18" charset="0"/>
              </a:rPr>
              <a:t>The price prediction is very important for the sole reason of profit.</a:t>
            </a:r>
          </a:p>
          <a:p>
            <a:pPr>
              <a:buFont typeface="Wingdings" panose="05000000000000000000" pitchFamily="2" charset="2"/>
              <a:buChar char="ü"/>
            </a:pPr>
            <a:r>
              <a:rPr lang="en-IN" sz="2200" dirty="0">
                <a:latin typeface="Century" panose="02040604050505020304" pitchFamily="18" charset="0"/>
              </a:rPr>
              <a:t>A reliable model would even help you to maintain proper cash-flow</a:t>
            </a:r>
            <a:endParaRPr lang="en-IN" sz="2000" dirty="0">
              <a:latin typeface="Century" panose="02040604050505020304" pitchFamily="18" charset="0"/>
            </a:endParaRPr>
          </a:p>
        </p:txBody>
      </p:sp>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p:txBody>
          <a:bodyPr>
            <a:normAutofit lnSpcReduction="10000"/>
          </a:bodyPr>
          <a:lstStyle/>
          <a:p>
            <a:pPr marL="342900" lvl="0" indent="-342900">
              <a:lnSpc>
                <a:spcPct val="107000"/>
              </a:lnSpc>
              <a:buFont typeface="Wingdings" panose="05000000000000000000" pitchFamily="2" charset="2"/>
              <a:buChar char=""/>
            </a:pPr>
            <a:r>
              <a:rPr lang="en-IN" sz="2200" dirty="0">
                <a:latin typeface="Century" panose="02040604050505020304" pitchFamily="18" charset="0"/>
                <a:cs typeface="Calibri" panose="020F0502020204030204" pitchFamily="34" charset="0"/>
              </a:rPr>
              <a:t> </a:t>
            </a:r>
            <a:r>
              <a:rPr lang="en-IN" sz="2200" dirty="0">
                <a:effectLst/>
                <a:latin typeface="Century" panose="02040604050505020304" pitchFamily="18" charset="0"/>
                <a:ea typeface="Calibri" panose="020F0502020204030204" pitchFamily="34" charset="0"/>
                <a:cs typeface="Times New Roman" panose="02020603050405020304" pitchFamily="18" charset="0"/>
              </a:rPr>
              <a:t>As a first step I have imported required libraries and I have imported both the datasets which were in csv format. </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22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2200" dirty="0" err="1">
                <a:effectLst/>
                <a:latin typeface="Century" panose="02040604050505020304" pitchFamily="18" charset="0"/>
                <a:ea typeface="Calibri" panose="020F0502020204030204" pitchFamily="34" charset="0"/>
                <a:cs typeface="Calibri" panose="020F0502020204030204" pitchFamily="34" charset="0"/>
              </a:rPr>
              <a:t>nunique</a:t>
            </a:r>
            <a:r>
              <a:rPr lang="en-IN" sz="2200" dirty="0">
                <a:effectLst/>
                <a:latin typeface="Century" panose="02040604050505020304" pitchFamily="18" charset="0"/>
                <a:ea typeface="Calibri" panose="020F0502020204030204" pitchFamily="34" charset="0"/>
                <a:cs typeface="Calibri" panose="020F0502020204030204" pitchFamily="34" charset="0"/>
              </a:rPr>
              <a:t>, value counts, info etc.</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While checking the info of the datasets I found some columns with more than 80% null values, so these columns will create skewness in datasets so I decided to drop those columns.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Then while looking into the value counts I found some columns with more than 85% zero values this also creates skewness in the model and there are chances of getting model bias so I have dropped those columns with more than 85% zero values.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D00B-929E-48B8-A7F7-6FBFDC8E658E}"/>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15C722DB-5F13-46B9-81C1-622D0FF7B1FD}"/>
              </a:ext>
            </a:extLst>
          </p:cNvPr>
          <p:cNvSpPr>
            <a:spLocks noGrp="1"/>
          </p:cNvSpPr>
          <p:nvPr>
            <p:ph idx="1"/>
          </p:nvPr>
        </p:nvSpPr>
        <p:spPr/>
        <p:txBody>
          <a:bodyPr>
            <a:normAutofit fontScale="32500" lnSpcReduction="20000"/>
          </a:bodyPr>
          <a:lstStyle/>
          <a:p>
            <a:pPr marL="342900" lvl="0" indent="-342900">
              <a:lnSpc>
                <a:spcPct val="107000"/>
              </a:lnSpc>
              <a:buFont typeface="Wingdings" panose="05000000000000000000" pitchFamily="2" charset="2"/>
              <a:buChar char=""/>
            </a:pPr>
            <a:r>
              <a:rPr lang="en-IN" sz="4600" dirty="0">
                <a:latin typeface="Century" panose="02040604050505020304" pitchFamily="18" charset="0"/>
              </a:rPr>
              <a:t> </a:t>
            </a:r>
            <a:r>
              <a:rPr lang="en-IN" sz="60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null values in most of the columns and I have used imputation method to replace those null values (mode for categorical column and mean for numerical columns).</a:t>
            </a:r>
            <a:endParaRPr lang="en-IN" sz="6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6000" dirty="0">
                <a:effectLst/>
                <a:latin typeface="Century" panose="02040604050505020304" pitchFamily="18" charset="0"/>
                <a:ea typeface="Calibri" panose="020F0502020204030204" pitchFamily="34" charset="0"/>
                <a:cs typeface="Calibri" panose="020F0502020204030204" pitchFamily="34" charset="0"/>
              </a:rPr>
              <a:t>In Id and Utilities column the unique counts were 1168 and 1 respectively, which means all the entries in Id column are unique and ID is the identity number given for perticular asset and all the entries in Utilities column were same so these two column will not help us in model building. So I decided to drop those columns.</a:t>
            </a:r>
            <a:endParaRPr lang="en-IN" sz="6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6000" dirty="0">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all the year columns to there respective age. Thinking that age will help us more than year.</a:t>
            </a:r>
          </a:p>
          <a:p>
            <a:pPr marL="342900" lvl="0" indent="-342900">
              <a:lnSpc>
                <a:spcPct val="107000"/>
              </a:lnSpc>
              <a:spcAft>
                <a:spcPts val="800"/>
              </a:spcAft>
              <a:buFont typeface="Wingdings" panose="05000000000000000000" pitchFamily="2" charset="2"/>
              <a:buChar char=""/>
            </a:pPr>
            <a:r>
              <a:rPr lang="en-IN" sz="6000" dirty="0">
                <a:effectLst/>
                <a:latin typeface="Century" panose="02040604050505020304" pitchFamily="18" charset="0"/>
                <a:ea typeface="Calibri" panose="020F0502020204030204" pitchFamily="34" charset="0"/>
              </a:rPr>
              <a:t>And all these steps were performed to both train and test datasets separately and simultaneously.</a:t>
            </a:r>
            <a:endParaRPr lang="en-IN" sz="6000" dirty="0">
              <a:latin typeface="Century" panose="02040604050505020304" pitchFamily="18" charset="0"/>
              <a:cs typeface="Calibri" panose="020F0502020204030204" pitchFamily="34"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218180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299</TotalTime>
  <Words>2787</Words>
  <Application>Microsoft Office PowerPoint</Application>
  <PresentationFormat>Custom</PresentationFormat>
  <Paragraphs>160</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Cambria</vt:lpstr>
      <vt:lpstr>Century</vt:lpstr>
      <vt:lpstr>Century Gothic</vt:lpstr>
      <vt:lpstr>Wingdings</vt:lpstr>
      <vt:lpstr>Wingdings 3</vt:lpstr>
      <vt:lpstr>Ion</vt:lpstr>
      <vt:lpstr>PowerPoint Presentation</vt:lpstr>
      <vt:lpstr>Agenda:</vt:lpstr>
      <vt:lpstr>Overview:</vt:lpstr>
      <vt:lpstr>Problem Statement:</vt:lpstr>
      <vt:lpstr>Problem Understanding:</vt:lpstr>
      <vt:lpstr>What is Housing Price Prediction?</vt:lpstr>
      <vt:lpstr>Importance of Housing Price Prediction.</vt:lpstr>
      <vt:lpstr>Exploratory Data Analysis:</vt:lpstr>
      <vt:lpstr>Exploratory Data Analysis:</vt:lpstr>
      <vt:lpstr>Visualization of numerical columns:</vt:lpstr>
      <vt:lpstr>Observations:</vt:lpstr>
      <vt:lpstr>Vizualization of numerical columns:</vt:lpstr>
      <vt:lpstr>Observations:</vt:lpstr>
      <vt:lpstr>Observations:</vt:lpstr>
      <vt:lpstr>Observations:</vt:lpstr>
      <vt:lpstr>Vizualization of categorical columns:</vt:lpstr>
      <vt:lpstr>Observations:</vt:lpstr>
      <vt:lpstr>Vizualization of Categorical columns:</vt:lpstr>
      <vt:lpstr>Observations:</vt:lpstr>
      <vt:lpstr>Vizualization of categorical columns:</vt:lpstr>
      <vt:lpstr>Observations:</vt:lpstr>
      <vt:lpstr>Vizualization of categorical columns:</vt:lpstr>
      <vt:lpstr>Observations:</vt:lpstr>
      <vt:lpstr>Vizualization of categorical columns:</vt:lpstr>
      <vt:lpstr>Analysis:</vt:lpstr>
      <vt:lpstr>Data Cleaning Steps:</vt:lpstr>
      <vt:lpstr>Model Building</vt:lpstr>
      <vt:lpstr>Saving the model and predictions using saved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Sumit Dhandhania</cp:lastModifiedBy>
  <cp:revision>9</cp:revision>
  <dcterms:created xsi:type="dcterms:W3CDTF">2021-10-01T13:22:47Z</dcterms:created>
  <dcterms:modified xsi:type="dcterms:W3CDTF">2022-09-01T14:38:46Z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